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61" r:id="rId4"/>
    <p:sldId id="273" r:id="rId5"/>
    <p:sldId id="266" r:id="rId6"/>
    <p:sldId id="267" r:id="rId7"/>
    <p:sldId id="270" r:id="rId8"/>
    <p:sldId id="268" r:id="rId9"/>
    <p:sldId id="269" r:id="rId10"/>
    <p:sldId id="516" r:id="rId11"/>
    <p:sldId id="517" r:id="rId12"/>
  </p:sldIdLst>
  <p:sldSz cx="18288000" cy="10287000"/>
  <p:notesSz cx="6858000" cy="9144000"/>
  <p:embeddedFontLst>
    <p:embeddedFont>
      <p:font typeface="Calibri" pitchFamily="34" charset="0"/>
      <p:regular r:id="rId14"/>
      <p:bold r:id="rId15"/>
      <p:italic r:id="rId16"/>
      <p:boldItalic r:id="rId17"/>
    </p:embeddedFont>
    <p:embeddedFont>
      <p:font typeface="Open Sans Light" charset="0"/>
      <p:regular r:id="rId18"/>
    </p:embeddedFont>
    <p:embeddedFont>
      <p:font typeface="Open Sans Light Bold" charset="0"/>
      <p:regular r:id="rId19"/>
    </p:embeddedFont>
    <p:embeddedFont>
      <p:font typeface="Raleway" charset="-52"/>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85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211" autoAdjust="0"/>
    <p:restoredTop sz="95226" autoAdjust="0"/>
  </p:normalViewPr>
  <p:slideViewPr>
    <p:cSldViewPr>
      <p:cViewPr varScale="1">
        <p:scale>
          <a:sx n="59" d="100"/>
          <a:sy n="59" d="100"/>
        </p:scale>
        <p:origin x="-48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pPr/>
              <a:t>07.10.2020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pPr/>
              <a:t>‹#›</a:t>
            </a:fld>
            <a:endParaRPr lang="ru-RU"/>
          </a:p>
        </p:txBody>
      </p:sp>
    </p:spTree>
    <p:extLst>
      <p:ext uri="{BB962C8B-B14F-4D97-AF65-F5344CB8AC3E}">
        <p14:creationId xmlns:p14="http://schemas.microsoft.com/office/powerpoint/2010/main" xmlns=""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Приветствуем</a:t>
            </a:r>
            <a:r>
              <a:rPr lang="ru-RU" baseline="0" dirty="0"/>
              <a:t> участников нашей встречи. Сегодня мы будем говорить о психическом здоровье детей и подростков- очень важной и очень актуальной на сегодняшней день теме.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1</a:t>
            </a:fld>
            <a:endParaRPr lang="ru-RU"/>
          </a:p>
        </p:txBody>
      </p:sp>
    </p:spTree>
    <p:extLst>
      <p:ext uri="{BB962C8B-B14F-4D97-AF65-F5344CB8AC3E}">
        <p14:creationId xmlns:p14="http://schemas.microsoft.com/office/powerpoint/2010/main" xmlns="" val="115764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dirty="0"/>
              <a:t>Вы также можете обратиться за помощью на сайт бесплатной психологической помощи.</a:t>
            </a:r>
          </a:p>
          <a:p>
            <a:pPr indent="182880">
              <a:spcBef>
                <a:spcPts val="0"/>
              </a:spcBef>
              <a:spcAft>
                <a:spcPts val="0"/>
              </a:spcAft>
            </a:pPr>
            <a:r>
              <a:rPr lang="ru-RU" dirty="0"/>
              <a:t>Для этого введите в поисковую строку любого браузера: </a:t>
            </a:r>
            <a:r>
              <a:rPr lang="ru-RU" sz="1200" b="1" dirty="0">
                <a:hlinkClick r:id="rId3"/>
              </a:rPr>
              <a:t>https://covid-19.mentalcenter.kz/ru</a:t>
            </a:r>
            <a:endParaRPr lang="ru-RU" sz="1200" b="1" dirty="0"/>
          </a:p>
          <a:p>
            <a:pPr indent="182880">
              <a:spcBef>
                <a:spcPts val="0"/>
              </a:spcBef>
              <a:spcAft>
                <a:spcPts val="0"/>
              </a:spcAft>
            </a:pPr>
            <a:r>
              <a:rPr lang="ru-RU" sz="1200" dirty="0"/>
              <a:t>1. Зайдите на один из шести разделов сайта </a:t>
            </a:r>
            <a:r>
              <a:rPr lang="en-US" sz="1200" dirty="0"/>
              <a:t>(</a:t>
            </a:r>
            <a:r>
              <a:rPr lang="ru-RU" sz="1200" dirty="0"/>
              <a:t>«Детям и подросткам», «Пожилым людям», «Людям с ограниченными возможностями» и другие). </a:t>
            </a:r>
          </a:p>
          <a:p>
            <a:pPr indent="182880">
              <a:spcBef>
                <a:spcPts val="0"/>
              </a:spcBef>
              <a:spcAft>
                <a:spcPts val="0"/>
              </a:spcAft>
            </a:pPr>
            <a:r>
              <a:rPr lang="ru-RU" sz="1200" dirty="0"/>
              <a:t>2. Нажмите на «Онлайн специалисты» (находится вверху справа). Появятся информация и фотографии специалистов. </a:t>
            </a:r>
          </a:p>
          <a:p>
            <a:pPr indent="182880">
              <a:spcBef>
                <a:spcPts val="0"/>
              </a:spcBef>
              <a:spcAft>
                <a:spcPts val="0"/>
              </a:spcAft>
            </a:pPr>
            <a:r>
              <a:rPr lang="ru-RU" sz="1200" dirty="0"/>
              <a:t>3. Выберите из списка с фотографиями специалиста и нажмите на «Записаться». Появится окошко «Оставьте заявку». </a:t>
            </a:r>
          </a:p>
          <a:p>
            <a:pPr indent="182880">
              <a:spcBef>
                <a:spcPts val="0"/>
              </a:spcBef>
              <a:spcAft>
                <a:spcPts val="0"/>
              </a:spcAft>
            </a:pPr>
            <a:r>
              <a:rPr lang="ru-RU" sz="1200" dirty="0"/>
              <a:t>4. Заполните заявку с указанием имени (можно анонимно), номера сотового телефона и электронной почты.</a:t>
            </a:r>
          </a:p>
          <a:p>
            <a:pPr indent="182880">
              <a:spcBef>
                <a:spcPts val="0"/>
              </a:spcBef>
              <a:spcAft>
                <a:spcPts val="0"/>
              </a:spcAft>
            </a:pPr>
            <a:r>
              <a:rPr lang="ru-RU" sz="1200" dirty="0"/>
              <a:t>5. После подтверждения ждите смс с указанием даты, времени и ссылки на индивидуальную консультацию.</a:t>
            </a:r>
          </a:p>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10</a:t>
            </a:fld>
            <a:endParaRPr lang="ru-RU"/>
          </a:p>
        </p:txBody>
      </p:sp>
    </p:spTree>
    <p:extLst>
      <p:ext uri="{BB962C8B-B14F-4D97-AF65-F5344CB8AC3E}">
        <p14:creationId xmlns:p14="http://schemas.microsoft.com/office/powerpoint/2010/main" xmlns="" val="321314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11</a:t>
            </a:fld>
            <a:endParaRPr lang="ru-RU"/>
          </a:p>
        </p:txBody>
      </p:sp>
    </p:spTree>
    <p:extLst>
      <p:ext uri="{BB962C8B-B14F-4D97-AF65-F5344CB8AC3E}">
        <p14:creationId xmlns:p14="http://schemas.microsoft.com/office/powerpoint/2010/main" xmlns="" val="244788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nSpc>
                <a:spcPct val="100000"/>
              </a:lnSpc>
              <a:spcBef>
                <a:spcPts val="0"/>
              </a:spcBef>
              <a:spcAft>
                <a:spcPts val="0"/>
              </a:spcAft>
            </a:pPr>
            <a:r>
              <a:rPr lang="ru-RU" dirty="0"/>
              <a:t>Для начала давайте посмотрим на определение психического здоровья.</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t>По мнению Всемирной организации здравоохранения психическое здоровье</a:t>
            </a:r>
            <a:r>
              <a:rPr lang="ru-RU" sz="1100" dirty="0"/>
              <a:t> (духовное или душевное, иногда </a:t>
            </a:r>
            <a:r>
              <a:rPr lang="ru-RU" sz="1200" kern="1200" dirty="0">
                <a:solidFill>
                  <a:schemeClr val="tx1"/>
                </a:solidFill>
                <a:latin typeface="+mn-lt"/>
                <a:ea typeface="+mn-ea"/>
                <a:cs typeface="+mn-cs"/>
              </a:rPr>
              <a:t>говорят ментальное здоровье) — это состояние благополучия, при котором человек может реализовать свой собственный потенциал, справляться с обычными </a:t>
            </a:r>
            <a:r>
              <a:rPr lang="ru-RU" sz="1200" dirty="0"/>
              <a:t>жизненными стрессами, продуктивно и плодотворно работать, а также вносить вклад в жизнь своего сообщества.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a:t>Психическое здоровье лежит и в основе физического здоровья.</a:t>
            </a:r>
            <a:endParaRPr lang="ru-RU" dirty="0"/>
          </a:p>
          <a:p>
            <a:pPr indent="182880">
              <a:lnSpc>
                <a:spcPct val="100000"/>
              </a:lnSpc>
              <a:spcBef>
                <a:spcPts val="0"/>
              </a:spcBef>
              <a:spcAft>
                <a:spcPts val="0"/>
              </a:spcAft>
            </a:pPr>
            <a:r>
              <a:rPr lang="ru-RU" dirty="0"/>
              <a:t>Психическое здоровье очень важно. Оно влияет на то, как люди думают, чувствуют и действуют, на восприятие мира и построение отношений, затрагивая все сферы жизнедеятельности человека. Поэтому забота о своем психическом здоровье и психическом здоровье ребенка так же важны, как и забота о своем теле и теле ребенка. </a:t>
            </a:r>
          </a:p>
        </p:txBody>
      </p:sp>
      <p:sp>
        <p:nvSpPr>
          <p:cNvPr id="4" name="Номер слайда 3"/>
          <p:cNvSpPr>
            <a:spLocks noGrp="1"/>
          </p:cNvSpPr>
          <p:nvPr>
            <p:ph type="sldNum" sz="quarter" idx="10"/>
          </p:nvPr>
        </p:nvSpPr>
        <p:spPr/>
        <p:txBody>
          <a:bodyPr/>
          <a:lstStyle/>
          <a:p>
            <a:fld id="{513D89DE-0395-44D4-95E6-3BF34187DA92}" type="slidenum">
              <a:rPr lang="ru-RU" smtClean="0"/>
              <a:pPr/>
              <a:t>2</a:t>
            </a:fld>
            <a:endParaRPr lang="ru-RU"/>
          </a:p>
        </p:txBody>
      </p:sp>
    </p:spTree>
    <p:extLst>
      <p:ext uri="{BB962C8B-B14F-4D97-AF65-F5344CB8AC3E}">
        <p14:creationId xmlns:p14="http://schemas.microsoft.com/office/powerpoint/2010/main" xmlns=""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sz="1200" kern="1200" dirty="0">
                <a:solidFill>
                  <a:schemeClr val="tx1"/>
                </a:solidFill>
                <a:effectLst/>
                <a:latin typeface="+mn-lt"/>
                <a:ea typeface="+mn-ea"/>
                <a:cs typeface="+mn-cs"/>
              </a:rPr>
              <a:t>Зачем</a:t>
            </a:r>
            <a:r>
              <a:rPr lang="ru-RU" dirty="0"/>
              <a:t> же нам, как родителям, иметь знания о психическом здоровье?</a:t>
            </a:r>
          </a:p>
          <a:p>
            <a:pPr indent="182880">
              <a:spcBef>
                <a:spcPts val="0"/>
              </a:spcBef>
              <a:spcAft>
                <a:spcPts val="0"/>
              </a:spcAft>
            </a:pPr>
            <a:r>
              <a:rPr lang="ru-RU" dirty="0"/>
              <a:t>Во-первых, вы можете укрепить психическое здоровье своими словами и поступками, а также окружающей средой, которую вы создаете дома.</a:t>
            </a:r>
          </a:p>
          <a:p>
            <a:pPr indent="182880">
              <a:spcBef>
                <a:spcPts val="0"/>
              </a:spcBef>
              <a:spcAft>
                <a:spcPts val="0"/>
              </a:spcAft>
            </a:pPr>
            <a:r>
              <a:rPr lang="ru-RU" dirty="0"/>
              <a:t>Во-вторых, вы можете узнать о первых признаках проблем с психическим здоровьем и узнать, куда обратиться за помощью. </a:t>
            </a:r>
          </a:p>
          <a:p>
            <a:pPr indent="182880">
              <a:spcBef>
                <a:spcPts val="0"/>
              </a:spcBef>
              <a:spcAft>
                <a:spcPts val="0"/>
              </a:spcAft>
            </a:pPr>
            <a:r>
              <a:rPr lang="ru-RU" dirty="0"/>
              <a:t>Своевременность обращений за квалифицированной помощью может оказать</a:t>
            </a:r>
            <a:r>
              <a:rPr lang="ru-RU" baseline="0" dirty="0"/>
              <a:t> положительное влияние на предотвращение осложнений и болезней психического плана.</a:t>
            </a:r>
            <a:endParaRPr lang="ru-RU"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Как родитель, вы играете важную роль в психическом здоровье своего ребенка.</a:t>
            </a:r>
          </a:p>
        </p:txBody>
      </p:sp>
      <p:sp>
        <p:nvSpPr>
          <p:cNvPr id="4" name="Номер слайда 3"/>
          <p:cNvSpPr>
            <a:spLocks noGrp="1"/>
          </p:cNvSpPr>
          <p:nvPr>
            <p:ph type="sldNum" sz="quarter" idx="10"/>
          </p:nvPr>
        </p:nvSpPr>
        <p:spPr/>
        <p:txBody>
          <a:bodyPr/>
          <a:lstStyle/>
          <a:p>
            <a:fld id="{513D89DE-0395-44D4-95E6-3BF34187DA92}" type="slidenum">
              <a:rPr lang="ru-RU" smtClean="0"/>
              <a:pPr/>
              <a:t>3</a:t>
            </a:fld>
            <a:endParaRPr lang="ru-RU"/>
          </a:p>
        </p:txBody>
      </p:sp>
    </p:spTree>
    <p:extLst>
      <p:ext uri="{BB962C8B-B14F-4D97-AF65-F5344CB8AC3E}">
        <p14:creationId xmlns:p14="http://schemas.microsoft.com/office/powerpoint/2010/main" xmlns=""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Для того, чтобы позаботиться о здоровье своего ребенка (подростка) следуйте</a:t>
            </a:r>
            <a:r>
              <a:rPr lang="ru-RU" baseline="0" dirty="0"/>
              <a:t> 5 правилам, которые отражены на слайде. Познакомимся с ними подробнее.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4</a:t>
            </a:fld>
            <a:endParaRPr lang="ru-RU"/>
          </a:p>
        </p:txBody>
      </p:sp>
    </p:spTree>
    <p:extLst>
      <p:ext uri="{BB962C8B-B14F-4D97-AF65-F5344CB8AC3E}">
        <p14:creationId xmlns:p14="http://schemas.microsoft.com/office/powerpoint/2010/main" xmlns=""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Итак, первое правило – помогите детям построить крепкие, заботливые отношения:</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Детям и молодежи важно иметь прочные отношения с семьей и друзьями. </a:t>
            </a:r>
            <a:r>
              <a:rPr lang="en-US" sz="1200" kern="1200" dirty="0" err="1">
                <a:solidFill>
                  <a:schemeClr val="tx1"/>
                </a:solidFill>
                <a:effectLst/>
                <a:latin typeface="+mn-lt"/>
                <a:ea typeface="+mn-ea"/>
                <a:cs typeface="+mn-cs"/>
              </a:rPr>
              <a:t>Каждый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вечер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проводите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вместе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время</a:t>
            </a: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за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обеденным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столом</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Важный человек, постоянно присутствующий в жизни ребенка, играет решающую роль в развитии у него устойчивости. Этот человек (часто родитель или другой член семьи) – это тот, с кем ваш ребенок проводит много времени и знает, что он может обратиться, когда ему понадобится помощь.</a:t>
            </a:r>
          </a:p>
          <a:p>
            <a:pPr indent="182880"/>
            <a:r>
              <a:rPr lang="ru-RU" sz="1200" kern="1200" dirty="0">
                <a:solidFill>
                  <a:schemeClr val="tx1"/>
                </a:solidFill>
                <a:effectLst/>
                <a:latin typeface="+mn-lt"/>
                <a:ea typeface="+mn-ea"/>
                <a:cs typeface="+mn-cs"/>
              </a:rPr>
              <a:t>Покажите своим детям, как решать проблемы. Очень важно подсказать, что проблемы – это часть жизни и каждый из нас может долго страдать от этих проблем, а может</a:t>
            </a:r>
            <a:r>
              <a:rPr lang="ru-RU" sz="1200" kern="1200" baseline="0" dirty="0">
                <a:solidFill>
                  <a:schemeClr val="tx1"/>
                </a:solidFill>
                <a:effectLst/>
                <a:latin typeface="+mn-lt"/>
                <a:ea typeface="+mn-ea"/>
                <a:cs typeface="+mn-cs"/>
              </a:rPr>
              <a:t> научиться решать их. Выбор остается за человеком. Качество жизни каждого зависит от этого выбора. Будьте примером. Делитесь своим опытом решения, рассматривайте и обсуждайте пути выхода и самое главное - не корите за ошибки. Дети получают этот жизненный опыт впервые, а вы уже более опытны.</a:t>
            </a:r>
            <a:endParaRPr lang="ru-RU" sz="1200" kern="1200" dirty="0">
              <a:solidFill>
                <a:schemeClr val="tx1"/>
              </a:solidFill>
              <a:effectLst/>
              <a:latin typeface="+mn-lt"/>
              <a:ea typeface="+mn-ea"/>
              <a:cs typeface="+mn-cs"/>
            </a:endParaRPr>
          </a:p>
          <a:p>
            <a:pPr indent="182880"/>
            <a:r>
              <a:rPr lang="ru-RU" dirty="0"/>
              <a:t>Проявляйте искренний интерес к делам и занятиям ребенка. Дети очень</a:t>
            </a:r>
            <a:r>
              <a:rPr lang="ru-RU" baseline="0" dirty="0"/>
              <a:t> чувствуют ваше отношение к ним. Поэтому не спрашивайте его о том, какую оценку он получил просто из потребности проконтролировать процесс обучения. Лучше поинтересуетесь как дела в школе? Были ли трудности и как он их преодолевал? Разберите способы и пути решения, поддержите правильные решения, а неправильные прокомментируйте, уточнив почему ребенок выбрал тот или иной способ (путь) решения. Избегайте оценок, используйте информирование.</a:t>
            </a:r>
            <a:endParaRPr lang="ru-RU" dirty="0"/>
          </a:p>
          <a:p>
            <a:pPr indent="182880"/>
            <a:r>
              <a:rPr lang="ru-RU" b="1" i="1" dirty="0"/>
              <a:t>Психолог комментирует</a:t>
            </a:r>
            <a:r>
              <a:rPr lang="ru-RU" b="1" i="1" baseline="0" dirty="0"/>
              <a:t> почему это важно и как это можно делать, приводя примеры.</a:t>
            </a:r>
            <a:endParaRPr lang="ru-RU" b="1" i="1"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5</a:t>
            </a:fld>
            <a:endParaRPr lang="ru-RU"/>
          </a:p>
        </p:txBody>
      </p:sp>
    </p:spTree>
    <p:extLst>
      <p:ext uri="{BB962C8B-B14F-4D97-AF65-F5344CB8AC3E}">
        <p14:creationId xmlns:p14="http://schemas.microsoft.com/office/powerpoint/2010/main" xmlns=""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a:t>
            </a:r>
            <a:r>
              <a:rPr lang="ru-RU" sz="1200" b="1" kern="1200" baseline="0" dirty="0">
                <a:solidFill>
                  <a:schemeClr val="tx1"/>
                </a:solidFill>
                <a:effectLst/>
                <a:latin typeface="+mn-lt"/>
                <a:ea typeface="+mn-ea"/>
                <a:cs typeface="+mn-cs"/>
              </a:rPr>
              <a:t> 2 – П</a:t>
            </a:r>
            <a:r>
              <a:rPr lang="ru-RU" sz="1200" b="1" kern="1200" dirty="0">
                <a:solidFill>
                  <a:schemeClr val="tx1"/>
                </a:solidFill>
                <a:effectLst/>
                <a:latin typeface="+mn-lt"/>
                <a:ea typeface="+mn-ea"/>
                <a:cs typeface="+mn-cs"/>
              </a:rPr>
              <a:t>омогите детям и молодежи развить чувство собственного достоинства, чтобы они чувствовали себя хорошо. </a:t>
            </a:r>
            <a:r>
              <a:rPr lang="ru-RU" sz="1200" b="0" kern="1200" dirty="0">
                <a:solidFill>
                  <a:schemeClr val="tx1"/>
                </a:solidFill>
                <a:effectLst/>
                <a:latin typeface="+mn-lt"/>
                <a:ea typeface="+mn-ea"/>
                <a:cs typeface="+mn-cs"/>
              </a:rPr>
              <a:t>Для этого</a:t>
            </a:r>
          </a:p>
          <a:p>
            <a:pPr indent="182880"/>
            <a:r>
              <a:rPr lang="ru-RU" sz="1200" kern="1200" dirty="0">
                <a:solidFill>
                  <a:schemeClr val="tx1"/>
                </a:solidFill>
                <a:effectLst/>
                <a:latin typeface="+mn-lt"/>
                <a:ea typeface="+mn-ea"/>
                <a:cs typeface="+mn-cs"/>
              </a:rPr>
              <a:t>Проявите много любви и принятия. «Я</a:t>
            </a:r>
            <a:r>
              <a:rPr lang="ru-RU" sz="1200" kern="1200" baseline="0" dirty="0">
                <a:solidFill>
                  <a:schemeClr val="tx1"/>
                </a:solidFill>
                <a:effectLst/>
                <a:latin typeface="+mn-lt"/>
                <a:ea typeface="+mn-ea"/>
                <a:cs typeface="+mn-cs"/>
              </a:rPr>
              <a:t> так много для него делаю - скажете вы, - разве это не любовь?». Иногда то, что мы делаем совсем не то, в чем нуждается ребенок: Он хочет объятий - а мы ему - игрушку, Он хочет играть с друзьями на улице – а мы его заставляем быть с бабушкой или родителями. Все это может вызвать разногласия и напряжение. Особенно в подростковом возрасте. Поэтому распознайте язык любви ребенка и следуйте ему. Прислушайтесь к потребностям ребенка и его желаниям, делайте по возможности что-то чтобы их удовлетворить. Вовремя сказанное «Без тебя бы я не справился» или «Ты мне сейчас очень нужен» помогут ребенку чувствовать себя нужным и ценным.</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Хвалите их, когда они преуспевают. Признавайте их усилия, а также их достижения. А что если хвалить не за что? – скажете вы. В этом случае</a:t>
            </a:r>
            <a:r>
              <a:rPr lang="ru-RU" sz="1200" kern="1200" baseline="0" dirty="0">
                <a:solidFill>
                  <a:schemeClr val="tx1"/>
                </a:solidFill>
                <a:effectLst/>
                <a:latin typeface="+mn-lt"/>
                <a:ea typeface="+mn-ea"/>
                <a:cs typeface="+mn-cs"/>
              </a:rPr>
              <a:t> найдите то, что у ребенка уже получилось или то с чем он уже справился и подчеркните успех. Это поможет ребенку сформировать «Я могу», а значит повысит самооценку.</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Задавайте вопросы об их занятиях и интересах. Наблюдайте за тем, что интересует ребенка и предлагайте ему способы развития этих увлечений. Ваши интересы могут совсем</a:t>
            </a:r>
            <a:r>
              <a:rPr lang="ru-RU" sz="1200" kern="1200" baseline="0" dirty="0">
                <a:solidFill>
                  <a:schemeClr val="tx1"/>
                </a:solidFill>
                <a:effectLst/>
                <a:latin typeface="+mn-lt"/>
                <a:ea typeface="+mn-ea"/>
                <a:cs typeface="+mn-cs"/>
              </a:rPr>
              <a:t> не совпадать с тем, что любит ребенок. Знакомьтесь с ним каждый день.</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Помогите им установить реалистичные цели. Очень важно, чтобы ребенок не</a:t>
            </a:r>
            <a:r>
              <a:rPr lang="ru-RU" sz="1200" kern="1200" baseline="0" dirty="0">
                <a:solidFill>
                  <a:schemeClr val="tx1"/>
                </a:solidFill>
                <a:effectLst/>
                <a:latin typeface="+mn-lt"/>
                <a:ea typeface="+mn-ea"/>
                <a:cs typeface="+mn-cs"/>
              </a:rPr>
              <a:t> путал реальную жизнь и мир от вымышленной или найденной в игре. Приводите примеры, связанные с реальностью, рассказывайте о своем опыте, в</a:t>
            </a:r>
            <a:r>
              <a:rPr lang="ru-RU" sz="1200" kern="1200" dirty="0">
                <a:solidFill>
                  <a:schemeClr val="tx1"/>
                </a:solidFill>
                <a:effectLst/>
                <a:latin typeface="+mn-lt"/>
                <a:ea typeface="+mn-ea"/>
                <a:cs typeface="+mn-cs"/>
              </a:rPr>
              <a:t>озвращайте ребенка в реальность, НО</a:t>
            </a:r>
            <a:r>
              <a:rPr lang="ru-RU" sz="1200" kern="1200" baseline="0" dirty="0">
                <a:solidFill>
                  <a:schemeClr val="tx1"/>
                </a:solidFill>
                <a:effectLst/>
                <a:latin typeface="+mn-lt"/>
                <a:ea typeface="+mn-ea"/>
                <a:cs typeface="+mn-cs"/>
              </a:rPr>
              <a:t> в то же время</a:t>
            </a:r>
            <a:r>
              <a:rPr lang="ru-RU" sz="1200" kern="1200" dirty="0">
                <a:solidFill>
                  <a:schemeClr val="tx1"/>
                </a:solidFill>
                <a:effectLst/>
                <a:latin typeface="+mn-lt"/>
                <a:ea typeface="+mn-ea"/>
                <a:cs typeface="+mn-cs"/>
              </a:rPr>
              <a:t> не запрещайте мечтать и фантазировать. Мечты выступают</a:t>
            </a:r>
            <a:r>
              <a:rPr lang="ru-RU" sz="1200" kern="1200" baseline="0" dirty="0">
                <a:solidFill>
                  <a:schemeClr val="tx1"/>
                </a:solidFill>
                <a:effectLst/>
                <a:latin typeface="+mn-lt"/>
                <a:ea typeface="+mn-ea"/>
                <a:cs typeface="+mn-cs"/>
              </a:rPr>
              <a:t> мотиватором движения. Ребенок будет взрослеть и понимать что из этого может быть реально достигнуто.</a:t>
            </a:r>
            <a:endParaRPr lang="ru-RU"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6</a:t>
            </a:fld>
            <a:endParaRPr lang="ru-RU"/>
          </a:p>
        </p:txBody>
      </p:sp>
    </p:spTree>
    <p:extLst>
      <p:ext uri="{BB962C8B-B14F-4D97-AF65-F5344CB8AC3E}">
        <p14:creationId xmlns:p14="http://schemas.microsoft.com/office/powerpoint/2010/main" xmlns=""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gn="l">
              <a:spcBef>
                <a:spcPts val="0"/>
              </a:spcBef>
            </a:pPr>
            <a:r>
              <a:rPr lang="ru-RU" dirty="0"/>
              <a:t>Третье правило – </a:t>
            </a:r>
            <a:r>
              <a:rPr lang="en-US" sz="1200" b="1" dirty="0" err="1">
                <a:solidFill>
                  <a:srgbClr val="189F87"/>
                </a:solidFill>
              </a:rPr>
              <a:t>Слуша</a:t>
            </a:r>
            <a:r>
              <a:rPr lang="ru-RU" sz="1200" b="1" dirty="0">
                <a:solidFill>
                  <a:srgbClr val="189F87"/>
                </a:solidFill>
              </a:rPr>
              <a:t>й</a:t>
            </a:r>
            <a:r>
              <a:rPr lang="en-US" sz="1200" b="1" dirty="0" err="1">
                <a:solidFill>
                  <a:srgbClr val="189F87"/>
                </a:solidFill>
              </a:rPr>
              <a:t>те</a:t>
            </a:r>
            <a:r>
              <a:rPr lang="ru-RU" sz="1200" b="1" dirty="0">
                <a:solidFill>
                  <a:srgbClr val="189F87"/>
                </a:solidFill>
              </a:rPr>
              <a:t> детей </a:t>
            </a:r>
            <a:r>
              <a:rPr lang="en-US" sz="1200" b="1" dirty="0">
                <a:solidFill>
                  <a:srgbClr val="189F87"/>
                </a:solidFill>
              </a:rPr>
              <a:t>и </a:t>
            </a:r>
            <a:r>
              <a:rPr lang="en-US" sz="1200" b="1" dirty="0" err="1">
                <a:solidFill>
                  <a:srgbClr val="189F87"/>
                </a:solidFill>
              </a:rPr>
              <a:t>уважайте</a:t>
            </a:r>
            <a:r>
              <a:rPr lang="en-US" sz="1200" b="1" dirty="0">
                <a:solidFill>
                  <a:srgbClr val="189F87"/>
                </a:solidFill>
              </a:rPr>
              <a:t> </a:t>
            </a:r>
            <a:r>
              <a:rPr lang="en-US" sz="1200" b="1" dirty="0" err="1">
                <a:solidFill>
                  <a:srgbClr val="189F87"/>
                </a:solidFill>
              </a:rPr>
              <a:t>их</a:t>
            </a:r>
            <a:r>
              <a:rPr lang="en-US" sz="1200" b="1" dirty="0">
                <a:solidFill>
                  <a:srgbClr val="189F87"/>
                </a:solidFill>
              </a:rPr>
              <a:t> </a:t>
            </a:r>
            <a:r>
              <a:rPr lang="en-US" sz="1200" b="1" dirty="0" err="1">
                <a:solidFill>
                  <a:srgbClr val="189F87"/>
                </a:solidFill>
              </a:rPr>
              <a:t>чувства</a:t>
            </a:r>
            <a:r>
              <a:rPr lang="ru-RU" sz="1200" b="1" dirty="0">
                <a:solidFill>
                  <a:srgbClr val="189F87"/>
                </a:solidFill>
              </a:rPr>
              <a:t>.</a:t>
            </a:r>
          </a:p>
          <a:p>
            <a:pPr indent="182880" algn="l">
              <a:spcBef>
                <a:spcPts val="0"/>
              </a:spcBef>
            </a:pPr>
            <a:r>
              <a:rPr lang="ru-RU" sz="1200" b="0" dirty="0">
                <a:solidFill>
                  <a:srgbClr val="189F87"/>
                </a:solidFill>
              </a:rPr>
              <a:t>Для этого научите ребенка слушать и уважать себя и свои чувства,</a:t>
            </a:r>
            <a:r>
              <a:rPr lang="ru-RU" sz="1200" b="0" baseline="0" dirty="0">
                <a:solidFill>
                  <a:srgbClr val="189F87"/>
                </a:solidFill>
              </a:rPr>
              <a:t> а также уважаете чувства ребенка. Он имеет право чувствовать любые чувства: грустить когда грустно, плакать когда больно, радоваться когда счастлив. Дайте ему их прожить и они станут частью его разноцветной жизни.</a:t>
            </a:r>
          </a:p>
          <a:p>
            <a:pPr indent="182880" algn="l">
              <a:spcBef>
                <a:spcPts val="0"/>
              </a:spcBef>
            </a:pPr>
            <a:r>
              <a:rPr lang="ru-RU" sz="1200" b="0" baseline="0" dirty="0">
                <a:solidFill>
                  <a:srgbClr val="189F87"/>
                </a:solidFill>
              </a:rPr>
              <a:t>Управляйте своими чувствами. Агрессия, запугивания, обвинения, вызывание жалости – только отдалят вас друг от друга. Хотите ли вы этого?</a:t>
            </a:r>
          </a:p>
          <a:p>
            <a:pPr indent="182880">
              <a:spcBef>
                <a:spcPts val="0"/>
              </a:spcBef>
            </a:pPr>
            <a:r>
              <a:rPr lang="ru-RU" sz="1200" b="0" dirty="0">
                <a:solidFill>
                  <a:srgbClr val="189F87"/>
                </a:solidFill>
              </a:rPr>
              <a:t>Правильно хвалите ребенка.</a:t>
            </a:r>
            <a:r>
              <a:rPr lang="ru-RU" sz="1200" b="0" baseline="0" dirty="0">
                <a:solidFill>
                  <a:srgbClr val="189F87"/>
                </a:solidFill>
              </a:rPr>
              <a:t> Не путайте похвалу с оценкой. С</a:t>
            </a:r>
            <a:r>
              <a:rPr lang="ru-RU" sz="1200" kern="1200" dirty="0">
                <a:solidFill>
                  <a:schemeClr val="tx1"/>
                </a:solidFill>
                <a:effectLst/>
                <a:latin typeface="+mn-lt"/>
                <a:ea typeface="+mn-ea"/>
                <a:cs typeface="+mn-cs"/>
              </a:rPr>
              <a:t>ледуйте трем важным правилам:</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видите: </a:t>
            </a:r>
            <a:r>
              <a:rPr lang="ru-RU" sz="1200" i="1" kern="1200" dirty="0">
                <a:solidFill>
                  <a:schemeClr val="tx1"/>
                </a:solidFill>
                <a:effectLst/>
                <a:latin typeface="+mn-lt"/>
                <a:ea typeface="+mn-ea"/>
                <a:cs typeface="+mn-cs"/>
              </a:rPr>
              <a:t>Красивые буквы, чистую одежду, прибранный стол и т.д.</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чувствуете </a:t>
            </a:r>
            <a:r>
              <a:rPr lang="ru-RU" sz="1200" kern="1200" dirty="0">
                <a:solidFill>
                  <a:schemeClr val="tx1"/>
                </a:solidFill>
                <a:effectLst/>
                <a:latin typeface="+mn-lt"/>
                <a:ea typeface="+mn-ea"/>
                <a:cs typeface="+mn-cs"/>
              </a:rPr>
              <a:t>в связи с этим</a:t>
            </a:r>
            <a:r>
              <a:rPr lang="ru-RU" sz="1200" b="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радость, восторг, удовольствие, удовлетворение и т.д. – положительное чувство!</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Подытожьте похвальное поведение ребенка </a:t>
            </a:r>
            <a:r>
              <a:rPr lang="ru-RU" sz="1200" b="1" kern="1200" dirty="0">
                <a:solidFill>
                  <a:schemeClr val="tx1"/>
                </a:solidFill>
                <a:effectLst/>
                <a:latin typeface="+mn-lt"/>
                <a:ea typeface="+mn-ea"/>
                <a:cs typeface="+mn-cs"/>
              </a:rPr>
              <a:t>словом-качеством</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которое</a:t>
            </a:r>
            <a:r>
              <a:rPr lang="ru-RU" sz="1200" kern="1200" dirty="0">
                <a:solidFill>
                  <a:schemeClr val="tx1"/>
                </a:solidFill>
                <a:effectLst/>
                <a:latin typeface="+mn-lt"/>
                <a:ea typeface="+mn-ea"/>
                <a:cs typeface="+mn-cs"/>
              </a:rPr>
              <a:t> в этой ситуации </a:t>
            </a:r>
            <a:r>
              <a:rPr lang="ru-RU" sz="1200" b="1" kern="1200" dirty="0">
                <a:solidFill>
                  <a:schemeClr val="tx1"/>
                </a:solidFill>
                <a:effectLst/>
                <a:latin typeface="+mn-lt"/>
                <a:ea typeface="+mn-ea"/>
                <a:cs typeface="+mn-cs"/>
              </a:rPr>
              <a:t>проявилось</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аккуратность, дисциплинированность, усидчивость, старательность, быстрота, ловкость, находчивость и т.д.</a:t>
            </a:r>
            <a:endParaRPr lang="ru-RU" sz="1200" kern="1200" dirty="0">
              <a:solidFill>
                <a:schemeClr val="tx1"/>
              </a:solidFill>
              <a:effectLst/>
              <a:latin typeface="+mn-lt"/>
              <a:ea typeface="+mn-ea"/>
              <a:cs typeface="+mn-cs"/>
            </a:endParaRPr>
          </a:p>
          <a:p>
            <a:pPr indent="182880">
              <a:spcBef>
                <a:spcPts val="0"/>
              </a:spcBef>
            </a:pPr>
            <a:r>
              <a:rPr lang="ru-RU" sz="1200" b="1" kern="1200" dirty="0">
                <a:solidFill>
                  <a:schemeClr val="tx1"/>
                </a:solidFill>
                <a:effectLst/>
                <a:latin typeface="+mn-lt"/>
                <a:ea typeface="+mn-ea"/>
                <a:cs typeface="+mn-cs"/>
              </a:rPr>
              <a:t>Помните: похвала ориентирована на подкрепление положительного и стимулирование к развитию.</a:t>
            </a:r>
            <a:endParaRPr lang="ru-RU" sz="1200" kern="1200" dirty="0">
              <a:solidFill>
                <a:schemeClr val="tx1"/>
              </a:solidFill>
              <a:effectLst/>
              <a:latin typeface="+mn-lt"/>
              <a:ea typeface="+mn-ea"/>
              <a:cs typeface="+mn-cs"/>
            </a:endParaRPr>
          </a:p>
          <a:p>
            <a:pPr indent="182880">
              <a:spcBef>
                <a:spcPts val="0"/>
              </a:spcBef>
            </a:pPr>
            <a:r>
              <a:rPr lang="ru-RU" sz="1200" kern="1200" dirty="0">
                <a:solidFill>
                  <a:schemeClr val="tx1"/>
                </a:solidFill>
                <a:effectLst/>
                <a:latin typeface="+mn-lt"/>
                <a:ea typeface="+mn-ea"/>
                <a:cs typeface="+mn-cs"/>
              </a:rPr>
              <a:t>Будьте партнером, а не диктатором. Замените приказы на просьбы, а наказания естественными последствиями, с которыми должен</a:t>
            </a:r>
            <a:r>
              <a:rPr lang="ru-RU" sz="1200" kern="1200" baseline="0" dirty="0">
                <a:solidFill>
                  <a:schemeClr val="tx1"/>
                </a:solidFill>
                <a:effectLst/>
                <a:latin typeface="+mn-lt"/>
                <a:ea typeface="+mn-ea"/>
                <a:cs typeface="+mn-cs"/>
              </a:rPr>
              <a:t> столкнуться САМ ребенок и в полной мере прочувствовать их. Поддерживайте его в проживании этих последствий и будьте рядом с ним. Не оставляйте ребенка наедине с последствиями! </a:t>
            </a:r>
            <a:r>
              <a:rPr lang="ru-RU" sz="1200" kern="1200" dirty="0">
                <a:solidFill>
                  <a:schemeClr val="tx1"/>
                </a:solidFill>
                <a:effectLst/>
                <a:latin typeface="+mn-lt"/>
                <a:ea typeface="+mn-ea"/>
                <a:cs typeface="+mn-cs"/>
              </a:rPr>
              <a:t>Договаривайтесь, объясняйте, информируйте. Умение решать проблемы и конфликты важное составляющее психического здоровья.</a:t>
            </a:r>
          </a:p>
          <a:p>
            <a:pPr indent="182880">
              <a:spcBef>
                <a:spcPts val="0"/>
              </a:spcBef>
            </a:pPr>
            <a:r>
              <a:rPr lang="ru-RU" sz="1200" kern="1200" dirty="0">
                <a:solidFill>
                  <a:schemeClr val="tx1"/>
                </a:solidFill>
                <a:effectLst/>
                <a:latin typeface="+mn-lt"/>
                <a:ea typeface="+mn-ea"/>
                <a:cs typeface="+mn-cs"/>
              </a:rPr>
              <a:t>Для ребенка важно делиться чем-то сокровенным и тайным, и необязательно тем человеком, с которым он захочет поделиться, будете вы, родители. Главное, чтобы у ребенка был этот человек. Поэтому помогите ему найти такого взрослого или ровесника. Делитесь с ним сами. Так он получит опыт «поделиться».</a:t>
            </a:r>
          </a:p>
        </p:txBody>
      </p:sp>
      <p:sp>
        <p:nvSpPr>
          <p:cNvPr id="4" name="Номер слайда 3"/>
          <p:cNvSpPr>
            <a:spLocks noGrp="1"/>
          </p:cNvSpPr>
          <p:nvPr>
            <p:ph type="sldNum" sz="quarter" idx="10"/>
          </p:nvPr>
        </p:nvSpPr>
        <p:spPr/>
        <p:txBody>
          <a:bodyPr/>
          <a:lstStyle/>
          <a:p>
            <a:fld id="{513D89DE-0395-44D4-95E6-3BF34187DA92}" type="slidenum">
              <a:rPr lang="ru-RU" smtClean="0"/>
              <a:pPr/>
              <a:t>7</a:t>
            </a:fld>
            <a:endParaRPr lang="ru-RU"/>
          </a:p>
        </p:txBody>
      </p:sp>
    </p:spTree>
    <p:extLst>
      <p:ext uri="{BB962C8B-B14F-4D97-AF65-F5344CB8AC3E}">
        <p14:creationId xmlns:p14="http://schemas.microsoft.com/office/powerpoint/2010/main" xmlns=""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Четвертое правило</a:t>
            </a:r>
            <a:r>
              <a:rPr lang="ru-RU" baseline="0" dirty="0"/>
              <a:t> – </a:t>
            </a:r>
            <a:r>
              <a:rPr lang="ru-RU" sz="1400" b="1" dirty="0"/>
              <a:t>Создайте безопасную и позитивную домашнюю среду:</a:t>
            </a:r>
          </a:p>
          <a:p>
            <a:pPr indent="182880"/>
            <a:r>
              <a:rPr lang="ru-RU" dirty="0"/>
              <a:t>Помните, что ваш ребенок использует мультимедиа, как контент, так и время, проводимое за экранами. Это включает телевидение, фильмы, Интернет и игровые устройства. Знайте, с кем они могут взаимодействовать в социальных сетях и онлайн-играх. Обращайте</a:t>
            </a:r>
            <a:r>
              <a:rPr lang="ru-RU" baseline="0" dirty="0"/>
              <a:t> внимание на то, с кем он общается в реальном мире и при необходимости направляйте к правильному пути, делясь опытом и приводя примеры.</a:t>
            </a:r>
            <a:endParaRPr lang="ru-RU" dirty="0"/>
          </a:p>
          <a:p>
            <a:pPr indent="182880"/>
            <a:r>
              <a:rPr lang="ru-RU" dirty="0"/>
              <a:t>Будьте осторожны при обсуждении серьезных семейных вопросов, таких как финансы, семейные проблемы или болезни, с вашими детьми. Дети могут беспокоиться об этих вещах. Не</a:t>
            </a:r>
            <a:r>
              <a:rPr lang="ru-RU" baseline="0" dirty="0"/>
              <a:t> перекладывайте на детей решение тех вопросов, в которых они не компетентны или не разбираются, заведомо обрекая их на неудачное получение опыта. Вы взрослые, а они ваши дети. Поэтому проблемы решают взрослые и учат этому детей.</a:t>
            </a:r>
            <a:endParaRPr lang="ru-RU" dirty="0"/>
          </a:p>
          <a:p>
            <a:pPr indent="182880"/>
            <a:r>
              <a:rPr lang="ru-RU" dirty="0"/>
              <a:t>Выделите время для физической активности, игр и семейных дел. Это позволит избавиться от «лишней» энергии, а также позволит ощутить себя частью целого, частью семьи.</a:t>
            </a:r>
          </a:p>
          <a:p>
            <a:pPr indent="182880"/>
            <a:r>
              <a:rPr lang="ru-RU" dirty="0"/>
              <a:t>Будьте примером для подражания, заботясь о собственном психическом здоровье: говорите о своих чувствах. Найдите время для того, что вам нравится.</a:t>
            </a: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8</a:t>
            </a:fld>
            <a:endParaRPr lang="ru-RU"/>
          </a:p>
        </p:txBody>
      </p:sp>
    </p:spTree>
    <p:extLst>
      <p:ext uri="{BB962C8B-B14F-4D97-AF65-F5344CB8AC3E}">
        <p14:creationId xmlns:p14="http://schemas.microsoft.com/office/powerpoint/2010/main" xmlns=""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 5 – В сложных ситуациях помогите детям и подросткам решить проблемы:</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Научите ребенка расслабляться, когда он расстроен. Это может быть глубокое дыхание, успокаивающие действия (например, спокойное занятие, которое им нравится), побыть наедине с собой или прогулка. Опять же расскажите о том, что можно относиться к проблемам и неприятностям по-разному.</a:t>
            </a:r>
          </a:p>
          <a:p>
            <a:pPr indent="182880"/>
            <a:r>
              <a:rPr lang="ru-RU" sz="1200" kern="1200" dirty="0">
                <a:solidFill>
                  <a:schemeClr val="tx1"/>
                </a:solidFill>
                <a:effectLst/>
                <a:latin typeface="+mn-lt"/>
                <a:ea typeface="+mn-ea"/>
                <a:cs typeface="+mn-cs"/>
              </a:rPr>
              <a:t>Обсудите возможные решения или идеи по улучшению ситуации и способы их реализации. </a:t>
            </a:r>
            <a:r>
              <a:rPr lang="en-US" sz="1200" kern="1200" dirty="0" err="1">
                <a:solidFill>
                  <a:schemeClr val="tx1"/>
                </a:solidFill>
                <a:effectLst/>
                <a:latin typeface="+mn-lt"/>
                <a:ea typeface="+mn-ea"/>
                <a:cs typeface="+mn-cs"/>
              </a:rPr>
              <a:t>Старайтесь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брать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верх</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Война только отдалит вас друг от друга. </a:t>
            </a:r>
          </a:p>
          <a:p>
            <a:pPr indent="182880"/>
            <a:r>
              <a:rPr lang="ru-RU" dirty="0"/>
              <a:t>Постарайтесь сосредоточить внимание на своем ребенке, а не на себе! Родители любят рассказывать анекдоты о подобных ситуациях, и детям часто кажется, что это снижает важность и уникальность их собственных конкретных обстоятельств. Им может показаться пренебрежительным высказаться о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p>
          <a:p>
            <a:pPr indent="182880"/>
            <a:r>
              <a:rPr lang="ru-RU" dirty="0"/>
              <a:t>Не давайте готовых решений. Дайте детям возможность тоже принимать решения, быть самостоятельным. Дети ценят чувство понимания больше, чем просто выданное решение. Слушайте и не отрицайте. Предлагайте</a:t>
            </a:r>
            <a:r>
              <a:rPr lang="ru-RU" baseline="0" dirty="0"/>
              <a:t> варианты.</a:t>
            </a:r>
          </a:p>
          <a:p>
            <a:pPr indent="182880"/>
            <a:r>
              <a:rPr lang="ru-RU" dirty="0"/>
              <a:t>Вот несколько комментариев, которые могут помочь: «Похоже, тебе было очень сложно», «Я вижу, тебе тяжело»,</a:t>
            </a:r>
            <a:r>
              <a:rPr lang="ru-RU" baseline="0" dirty="0"/>
              <a:t> </a:t>
            </a:r>
            <a:r>
              <a:rPr lang="ru-RU" dirty="0"/>
              <a:t>«Я хотел бы помочь тебе - может быть, вместе мы сможем придумаем как это сделать лучше?» «Я верю, что у тебя</a:t>
            </a:r>
            <a:r>
              <a:rPr lang="ru-RU" baseline="0" dirty="0"/>
              <a:t> </a:t>
            </a:r>
            <a:r>
              <a:rPr lang="ru-RU" dirty="0"/>
              <a:t>есть навыки, чтобы найти способ справиться с этим. Я рядом»</a:t>
            </a:r>
          </a:p>
          <a:p>
            <a:pPr indent="182880"/>
            <a:r>
              <a:rPr lang="ru-RU" dirty="0"/>
              <a:t>Не обесценивайте силы и способности ребенка решать проблемы. Дети многое</a:t>
            </a:r>
            <a:r>
              <a:rPr lang="ru-RU" baseline="0" dirty="0"/>
              <a:t> могут если им дать возможность и доверить решение некоторых, даже весьма сложных вопросов.</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9</a:t>
            </a:fld>
            <a:endParaRPr lang="ru-RU"/>
          </a:p>
        </p:txBody>
      </p:sp>
    </p:spTree>
    <p:extLst>
      <p:ext uri="{BB962C8B-B14F-4D97-AF65-F5344CB8AC3E}">
        <p14:creationId xmlns:p14="http://schemas.microsoft.com/office/powerpoint/2010/main" xmlns=""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853" y="1034291"/>
            <a:ext cx="8012169" cy="4924425"/>
          </a:xfrm>
          <a:prstGeom prst="rect">
            <a:avLst/>
          </a:prstGeom>
        </p:spPr>
        <p:txBody>
          <a:bodyPr wrap="square" lIns="0" tIns="0" rIns="0" bIns="0" rtlCol="0" anchor="t">
            <a:spAutoFit/>
          </a:bodyPr>
          <a:lstStyle/>
          <a:p>
            <a:pPr algn="ctr"/>
            <a:r>
              <a:rPr lang="en-US" sz="8000" b="1" dirty="0">
                <a:solidFill>
                  <a:srgbClr val="05856D"/>
                </a:solidFill>
              </a:rPr>
              <a:t>ПСИХИЧЕСКОЕ ЗДОРОВЬЕ </a:t>
            </a:r>
          </a:p>
          <a:p>
            <a:pPr algn="ctr"/>
            <a:r>
              <a:rPr lang="en-US" sz="8000" b="1" dirty="0">
                <a:solidFill>
                  <a:srgbClr val="05856D"/>
                </a:solidFill>
              </a:rPr>
              <a:t>ДЕТЕЙ И</a:t>
            </a:r>
          </a:p>
          <a:p>
            <a:pPr marL="0" lvl="0" indent="0" algn="ctr"/>
            <a:r>
              <a:rPr lang="en-US" sz="8000" b="1" dirty="0">
                <a:solidFill>
                  <a:srgbClr val="05856D"/>
                </a:solidFill>
              </a:rPr>
              <a:t>ПОДРОСТКОВ</a:t>
            </a: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xmlns="" id="{F57BEFE9-6F67-42FE-AACB-75467E8828A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xmlns="" id="{C2E1CF64-AD23-4A29-BC1A-ABBBE45027E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xmlns="" id="{0B110B87-B4EE-4AD9-8278-C2E27EF7175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xmlns="" id="{D5972893-E4B5-48C3-8BF7-94F4BEC3A7D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xmlns="" id="{E2DA7B8F-3BF5-4FE7-ADB9-B329D633FF65}"/>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xmlns="" id="{B542675F-DC22-4AB0-B4E6-825F4A3014F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xmlns="" id="{374D0063-1F0F-46A2-A3B5-475F2258D709}"/>
              </a:ext>
            </a:extLst>
          </p:cNvPr>
          <p:cNvSpPr txBox="1">
            <a:spLocks/>
          </p:cNvSpPr>
          <p:nvPr/>
        </p:nvSpPr>
        <p:spPr>
          <a:xfrm>
            <a:off x="689966" y="7949366"/>
            <a:ext cx="5825401" cy="2125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a:solidFill>
                  <a:srgbClr val="C00000"/>
                </a:solidFill>
                <a:latin typeface="+mn-lt"/>
              </a:rPr>
              <a:t>Встреча психолога с родителями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641201"/>
          </a:xfrm>
          <a:prstGeom prst="rect">
            <a:avLst/>
          </a:prstGeom>
        </p:spPr>
        <p:txBody>
          <a:bodyPr lIns="0" tIns="0" rIns="0" bIns="0" rtlCol="0" anchor="t">
            <a:spAutoFit/>
          </a:bodyPr>
          <a:lstStyle/>
          <a:p>
            <a:pPr>
              <a:lnSpc>
                <a:spcPts val="4955"/>
              </a:lnSpc>
            </a:pPr>
            <a:r>
              <a:rPr lang="en-US" sz="4200" spc="243" dirty="0">
                <a:solidFill>
                  <a:srgbClr val="189F87"/>
                </a:solidFill>
                <a:latin typeface="Open Sans Light Bold"/>
              </a:rPr>
              <a:t>КАК ПОМОЧЬ  СЕБЕ И РЕБЕНКУ?</a:t>
            </a: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40277" y="1112997"/>
            <a:ext cx="11654693" cy="1477328"/>
          </a:xfrm>
          <a:prstGeom prst="rect">
            <a:avLst/>
          </a:prstGeom>
        </p:spPr>
        <p:txBody>
          <a:bodyPr wrap="square" lIns="0" tIns="0" rIns="0" bIns="0" rtlCol="0" anchor="t">
            <a:spAutoFit/>
          </a:bodyPr>
          <a:lstStyle/>
          <a:p>
            <a:r>
              <a:rPr lang="en-US" sz="3200" b="1" dirty="0" err="1">
                <a:ea typeface="Open Sans Light" charset="0"/>
                <a:cs typeface="Open Sans Light" charset="0"/>
              </a:rPr>
              <a:t>Веб-сайт</a:t>
            </a:r>
            <a:r>
              <a:rPr lang="en-US" sz="3200" b="1" dirty="0">
                <a:ea typeface="Open Sans Light" charset="0"/>
                <a:cs typeface="Open Sans Light" charset="0"/>
              </a:rPr>
              <a:t> </a:t>
            </a:r>
            <a:r>
              <a:rPr lang="en-US" sz="3200" b="1" dirty="0" err="1">
                <a:ea typeface="Open Sans Light" charset="0"/>
                <a:cs typeface="Open Sans Light" charset="0"/>
              </a:rPr>
              <a:t>для</a:t>
            </a:r>
            <a:r>
              <a:rPr lang="en-US" sz="3200" b="1" dirty="0">
                <a:ea typeface="Open Sans Light" charset="0"/>
                <a:cs typeface="Open Sans Light" charset="0"/>
              </a:rPr>
              <a:t> </a:t>
            </a:r>
            <a:r>
              <a:rPr lang="en-US" sz="3200" b="1" dirty="0" err="1">
                <a:ea typeface="Open Sans Light" charset="0"/>
                <a:cs typeface="Open Sans Light" charset="0"/>
              </a:rPr>
              <a:t>получения</a:t>
            </a:r>
            <a:r>
              <a:rPr lang="en-US" sz="3200" b="1" dirty="0">
                <a:ea typeface="Open Sans Light" charset="0"/>
                <a:cs typeface="Open Sans Light" charset="0"/>
              </a:rPr>
              <a:t> </a:t>
            </a:r>
            <a:r>
              <a:rPr lang="ru-RU" sz="3200" b="1" dirty="0">
                <a:ea typeface="Open Sans Light" charset="0"/>
                <a:cs typeface="Open Sans Light" charset="0"/>
              </a:rPr>
              <a:t>бесплатной </a:t>
            </a:r>
            <a:r>
              <a:rPr lang="en-US" sz="3200" b="1" dirty="0" err="1">
                <a:ea typeface="Open Sans Light" charset="0"/>
                <a:cs typeface="Open Sans Light" charset="0"/>
              </a:rPr>
              <a:t>психологической</a:t>
            </a:r>
            <a:r>
              <a:rPr lang="en-US" sz="3200" b="1" dirty="0">
                <a:ea typeface="Open Sans Light" charset="0"/>
                <a:cs typeface="Open Sans Light" charset="0"/>
              </a:rPr>
              <a:t> </a:t>
            </a:r>
            <a:r>
              <a:rPr lang="en-US" sz="3200" b="1" dirty="0" err="1">
                <a:ea typeface="Open Sans Light" charset="0"/>
                <a:cs typeface="Open Sans Light" charset="0"/>
              </a:rPr>
              <a:t>помощи</a:t>
            </a:r>
            <a:r>
              <a:rPr lang="en-US" sz="3200" b="1" dirty="0">
                <a:ea typeface="Open Sans Light" charset="0"/>
                <a:cs typeface="Open Sans Light" charset="0"/>
              </a:rPr>
              <a:t> </a:t>
            </a:r>
            <a:endParaRPr lang="ru-RU" sz="3200" b="1" dirty="0">
              <a:ea typeface="Open Sans Light" charset="0"/>
              <a:cs typeface="Open Sans Light" charset="0"/>
            </a:endParaRPr>
          </a:p>
          <a:p>
            <a:r>
              <a:rPr lang="en-US" sz="3200" b="1" dirty="0">
                <a:ea typeface="Open Sans Light" charset="0"/>
                <a:cs typeface="Open Sans Light" charset="0"/>
              </a:rPr>
              <a:t>(</a:t>
            </a:r>
            <a:r>
              <a:rPr lang="en-US" sz="3200" b="1" dirty="0" err="1">
                <a:ea typeface="Open Sans Light" charset="0"/>
                <a:cs typeface="Open Sans Light" charset="0"/>
              </a:rPr>
              <a:t>информация</a:t>
            </a:r>
            <a:r>
              <a:rPr lang="en-US" sz="3200" b="1" dirty="0">
                <a:ea typeface="Open Sans Light" charset="0"/>
                <a:cs typeface="Open Sans Light" charset="0"/>
              </a:rPr>
              <a:t> и </a:t>
            </a:r>
            <a:r>
              <a:rPr lang="en-US" sz="3200" b="1" dirty="0" err="1">
                <a:ea typeface="Open Sans Light" charset="0"/>
                <a:cs typeface="Open Sans Light" charset="0"/>
              </a:rPr>
              <a:t>индивидуальные</a:t>
            </a:r>
            <a:r>
              <a:rPr lang="en-US" sz="3200" b="1" dirty="0">
                <a:ea typeface="Open Sans Light" charset="0"/>
                <a:cs typeface="Open Sans Light" charset="0"/>
              </a:rPr>
              <a:t>  </a:t>
            </a:r>
            <a:r>
              <a:rPr lang="en-US" sz="3200" b="1" dirty="0" err="1">
                <a:ea typeface="Open Sans Light" charset="0"/>
                <a:cs typeface="Open Sans Light" charset="0"/>
              </a:rPr>
              <a:t>онлайн</a:t>
            </a:r>
            <a:r>
              <a:rPr lang="en-US" sz="3200" b="1" dirty="0">
                <a:ea typeface="Open Sans Light" charset="0"/>
                <a:cs typeface="Open Sans Light" charset="0"/>
              </a:rPr>
              <a:t> </a:t>
            </a:r>
            <a:r>
              <a:rPr lang="en-US" sz="3200" b="1" dirty="0" err="1">
                <a:ea typeface="Open Sans Light" charset="0"/>
                <a:cs typeface="Open Sans Light" charset="0"/>
              </a:rPr>
              <a:t>консультации</a:t>
            </a:r>
            <a:r>
              <a:rPr lang="en-US" sz="3200" b="1" dirty="0">
                <a:ea typeface="Open Sans Light" charset="0"/>
                <a:cs typeface="Open Sans Light" charset="0"/>
              </a:rPr>
              <a:t> </a:t>
            </a:r>
            <a:r>
              <a:rPr lang="en-US" sz="3200" b="1" dirty="0" err="1">
                <a:ea typeface="Open Sans Light" charset="0"/>
                <a:cs typeface="Open Sans Light" charset="0"/>
              </a:rPr>
              <a:t>специалистов</a:t>
            </a:r>
            <a:r>
              <a:rPr lang="en-US" sz="3200" b="1" dirty="0">
                <a:ea typeface="Open Sans Light" charset="0"/>
                <a:cs typeface="Open Sans Light" charset="0"/>
              </a:rPr>
              <a:t>) </a:t>
            </a:r>
          </a:p>
        </p:txBody>
      </p:sp>
      <p:sp>
        <p:nvSpPr>
          <p:cNvPr id="18" name="Прямоугольник 17"/>
          <p:cNvSpPr/>
          <p:nvPr/>
        </p:nvSpPr>
        <p:spPr>
          <a:xfrm>
            <a:off x="313953" y="3924300"/>
            <a:ext cx="14079534" cy="5909310"/>
          </a:xfrm>
          <a:prstGeom prst="rect">
            <a:avLst/>
          </a:prstGeom>
        </p:spPr>
        <p:txBody>
          <a:bodyPr wrap="square">
            <a:spAutoFit/>
          </a:bodyPr>
          <a:lstStyle/>
          <a:p>
            <a:pPr>
              <a:spcBef>
                <a:spcPts val="100"/>
              </a:spcBef>
              <a:spcAft>
                <a:spcPts val="100"/>
              </a:spcAft>
            </a:pPr>
            <a:r>
              <a:rPr lang="ru-RU" sz="3200" b="1" dirty="0"/>
              <a:t>КАК ПОЛЬЗОВАТЬСЯ ВЕБ-САЙТОМ:</a:t>
            </a:r>
            <a:endParaRPr lang="en-US" sz="3200" b="1" dirty="0"/>
          </a:p>
          <a:p>
            <a:pPr>
              <a:spcBef>
                <a:spcPts val="100"/>
              </a:spcBef>
              <a:spcAft>
                <a:spcPts val="100"/>
              </a:spcAft>
            </a:pPr>
            <a:endParaRPr lang="en-US" sz="1600" b="1" dirty="0"/>
          </a:p>
          <a:p>
            <a:pPr>
              <a:spcBef>
                <a:spcPts val="100"/>
              </a:spcBef>
              <a:spcAft>
                <a:spcPts val="100"/>
              </a:spcAft>
            </a:pPr>
            <a:r>
              <a:rPr lang="ru-RU" sz="3200" dirty="0"/>
              <a:t>1. Зайти на один из шести разделов сайта </a:t>
            </a:r>
            <a:r>
              <a:rPr lang="en-US" sz="3200" dirty="0"/>
              <a:t>(</a:t>
            </a:r>
            <a:r>
              <a:rPr lang="ru-RU" sz="3200" dirty="0"/>
              <a:t>«Детям и подросткам», «Пожилым людям», «Людям с ограниченными возможностями» и другие). </a:t>
            </a:r>
          </a:p>
          <a:p>
            <a:pPr>
              <a:spcBef>
                <a:spcPts val="100"/>
              </a:spcBef>
              <a:spcAft>
                <a:spcPts val="100"/>
              </a:spcAft>
            </a:pPr>
            <a:r>
              <a:rPr lang="ru-RU" sz="3200" dirty="0">
                <a:solidFill>
                  <a:srgbClr val="002060"/>
                </a:solidFill>
              </a:rPr>
              <a:t>2. Нажать на «Онлайн специалисты» (находится вверху справа). Появятся информация и фотографии специалистов. </a:t>
            </a:r>
          </a:p>
          <a:p>
            <a:pPr>
              <a:spcBef>
                <a:spcPts val="100"/>
              </a:spcBef>
              <a:spcAft>
                <a:spcPts val="100"/>
              </a:spcAft>
            </a:pPr>
            <a:r>
              <a:rPr lang="ru-RU" sz="3200" dirty="0"/>
              <a:t>3. Из списка с фотографиями выбрать специалиста и нажать на «Записаться». Появится окошко «Оставьте заявку». </a:t>
            </a:r>
          </a:p>
          <a:p>
            <a:pPr>
              <a:spcBef>
                <a:spcPts val="100"/>
              </a:spcBef>
              <a:spcAft>
                <a:spcPts val="100"/>
              </a:spcAft>
            </a:pPr>
            <a:r>
              <a:rPr lang="ru-RU" sz="3200" dirty="0">
                <a:solidFill>
                  <a:srgbClr val="002060"/>
                </a:solidFill>
              </a:rPr>
              <a:t>4. Заполнить заявку с указанием имени (можно анонимно), номера сотового телефона и электронной почты.</a:t>
            </a:r>
          </a:p>
          <a:p>
            <a:pPr>
              <a:spcBef>
                <a:spcPts val="100"/>
              </a:spcBef>
              <a:spcAft>
                <a:spcPts val="100"/>
              </a:spcAft>
            </a:pPr>
            <a:r>
              <a:rPr lang="ru-RU" sz="3200" dirty="0"/>
              <a:t>5. После подтверждения ждите смс с указанием даты, времени и ссылки на индивидуальную консультацию.</a:t>
            </a:r>
          </a:p>
        </p:txBody>
      </p:sp>
      <p:grpSp>
        <p:nvGrpSpPr>
          <p:cNvPr id="20" name="Group 19">
            <a:extLst>
              <a:ext uri="{FF2B5EF4-FFF2-40B4-BE49-F238E27FC236}">
                <a16:creationId xmlns:a16="http://schemas.microsoft.com/office/drawing/2014/main" xmlns=""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xmlns=""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xmlns=""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xmlns="" id="{A9A0AA74-812C-42FF-B099-801ACE97CEEF}"/>
              </a:ext>
            </a:extLst>
          </p:cNvPr>
          <p:cNvSpPr txBox="1">
            <a:spLocks/>
          </p:cNvSpPr>
          <p:nvPr/>
        </p:nvSpPr>
        <p:spPr>
          <a:xfrm>
            <a:off x="386072" y="2657126"/>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на казахском языке  </a:t>
            </a:r>
          </a:p>
          <a:p>
            <a:pPr>
              <a:lnSpc>
                <a:spcPct val="110000"/>
              </a:lnSpc>
              <a:spcBef>
                <a:spcPts val="0"/>
              </a:spcBef>
              <a:defRPr/>
            </a:pPr>
            <a:r>
              <a:rPr lang="ru-RU" sz="2400" b="1" dirty="0">
                <a:hlinkClick r:id="rId6"/>
              </a:rPr>
              <a:t>https://covid-19.mentalcenter.kz/ru/</a:t>
            </a:r>
            <a:r>
              <a:rPr lang="ru-RU" sz="2400" b="1" dirty="0"/>
              <a:t>  - на русском языке</a:t>
            </a:r>
          </a:p>
        </p:txBody>
      </p:sp>
      <p:pic>
        <p:nvPicPr>
          <p:cNvPr id="10" name="Picture 9">
            <a:extLst>
              <a:ext uri="{FF2B5EF4-FFF2-40B4-BE49-F238E27FC236}">
                <a16:creationId xmlns:a16="http://schemas.microsoft.com/office/drawing/2014/main" xmlns="" id="{6D664BC3-5A5D-4468-A940-CB0A90E80E7D}"/>
              </a:ext>
            </a:extLst>
          </p:cNvPr>
          <p:cNvPicPr>
            <a:picLocks noChangeAspect="1"/>
          </p:cNvPicPr>
          <p:nvPr/>
        </p:nvPicPr>
        <p:blipFill>
          <a:blip r:embed="rId7"/>
          <a:stretch>
            <a:fillRect/>
          </a:stretch>
        </p:blipFill>
        <p:spPr>
          <a:xfrm>
            <a:off x="14493293" y="5028031"/>
            <a:ext cx="3705225" cy="4591050"/>
          </a:xfrm>
          <a:prstGeom prst="rect">
            <a:avLst/>
          </a:prstGeom>
        </p:spPr>
      </p:pic>
    </p:spTree>
    <p:extLst>
      <p:ext uri="{BB962C8B-B14F-4D97-AF65-F5344CB8AC3E}">
        <p14:creationId xmlns:p14="http://schemas.microsoft.com/office/powerpoint/2010/main" xmlns="" val="61854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4800" y="242403"/>
            <a:ext cx="12284682" cy="663708"/>
          </a:xfrm>
          <a:prstGeom prst="rect">
            <a:avLst/>
          </a:prstGeom>
        </p:spPr>
        <p:txBody>
          <a:bodyPr lIns="0" tIns="0" rIns="0" bIns="0" rtlCol="0" anchor="t">
            <a:spAutoFit/>
          </a:bodyPr>
          <a:lstStyle/>
          <a:p>
            <a:pPr algn="ctr">
              <a:lnSpc>
                <a:spcPts val="4955"/>
              </a:lnSpc>
            </a:pPr>
            <a:r>
              <a:rPr lang="ru-RU" sz="5400" b="1" spc="243" dirty="0">
                <a:solidFill>
                  <a:srgbClr val="189F87"/>
                </a:solidFill>
              </a:rPr>
              <a:t>ПАМЯТКИ ВАМ В ПОМОЩЬ</a:t>
            </a:r>
            <a:endParaRPr lang="en-US" sz="5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6" name="Picture 5">
            <a:extLst>
              <a:ext uri="{FF2B5EF4-FFF2-40B4-BE49-F238E27FC236}">
                <a16:creationId xmlns:a16="http://schemas.microsoft.com/office/drawing/2014/main" xmlns="" id="{AEE34259-0C69-45F8-8387-44450FAD6305}"/>
              </a:ext>
            </a:extLst>
          </p:cNvPr>
          <p:cNvPicPr>
            <a:picLocks noChangeAspect="1"/>
          </p:cNvPicPr>
          <p:nvPr/>
        </p:nvPicPr>
        <p:blipFill>
          <a:blip r:embed="rId3"/>
          <a:stretch>
            <a:fillRect/>
          </a:stretch>
        </p:blipFill>
        <p:spPr>
          <a:xfrm>
            <a:off x="68980" y="0"/>
            <a:ext cx="4545770" cy="6353746"/>
          </a:xfrm>
          <a:prstGeom prst="rect">
            <a:avLst/>
          </a:prstGeom>
          <a:ln w="19050">
            <a:solidFill>
              <a:srgbClr val="00B050"/>
            </a:solidFill>
          </a:ln>
        </p:spPr>
      </p:pic>
      <p:pic>
        <p:nvPicPr>
          <p:cNvPr id="11" name="Picture 10">
            <a:extLst>
              <a:ext uri="{FF2B5EF4-FFF2-40B4-BE49-F238E27FC236}">
                <a16:creationId xmlns:a16="http://schemas.microsoft.com/office/drawing/2014/main" xmlns="" id="{3C60DEF1-DD07-47CA-8DB3-9D4CFD3723EA}"/>
              </a:ext>
            </a:extLst>
          </p:cNvPr>
          <p:cNvPicPr>
            <a:picLocks noChangeAspect="1"/>
          </p:cNvPicPr>
          <p:nvPr/>
        </p:nvPicPr>
        <p:blipFill>
          <a:blip r:embed="rId4"/>
          <a:stretch>
            <a:fillRect/>
          </a:stretch>
        </p:blipFill>
        <p:spPr>
          <a:xfrm>
            <a:off x="7016524" y="1089887"/>
            <a:ext cx="5157310" cy="6912113"/>
          </a:xfrm>
          <a:prstGeom prst="rect">
            <a:avLst/>
          </a:prstGeom>
          <a:ln w="19050">
            <a:solidFill>
              <a:schemeClr val="accent6">
                <a:lumMod val="75000"/>
              </a:schemeClr>
            </a:solidFill>
          </a:ln>
        </p:spPr>
      </p:pic>
      <p:pic>
        <p:nvPicPr>
          <p:cNvPr id="13" name="Picture 12">
            <a:extLst>
              <a:ext uri="{FF2B5EF4-FFF2-40B4-BE49-F238E27FC236}">
                <a16:creationId xmlns:a16="http://schemas.microsoft.com/office/drawing/2014/main" xmlns="" id="{790C2590-D373-428F-954D-6448443046AF}"/>
              </a:ext>
            </a:extLst>
          </p:cNvPr>
          <p:cNvPicPr>
            <a:picLocks noChangeAspect="1"/>
          </p:cNvPicPr>
          <p:nvPr/>
        </p:nvPicPr>
        <p:blipFill>
          <a:blip r:embed="rId5"/>
          <a:stretch>
            <a:fillRect/>
          </a:stretch>
        </p:blipFill>
        <p:spPr>
          <a:xfrm>
            <a:off x="2208829" y="3538911"/>
            <a:ext cx="4686892" cy="6493613"/>
          </a:xfrm>
          <a:prstGeom prst="rect">
            <a:avLst/>
          </a:prstGeom>
          <a:ln w="19050">
            <a:solidFill>
              <a:schemeClr val="accent4">
                <a:lumMod val="75000"/>
              </a:schemeClr>
            </a:solidFill>
          </a:ln>
        </p:spPr>
      </p:pic>
      <p:pic>
        <p:nvPicPr>
          <p:cNvPr id="12" name="Picture 11">
            <a:extLst>
              <a:ext uri="{FF2B5EF4-FFF2-40B4-BE49-F238E27FC236}">
                <a16:creationId xmlns:a16="http://schemas.microsoft.com/office/drawing/2014/main" xmlns="" id="{CF8EB2EF-B948-4893-9D08-3FA057088DAB}"/>
              </a:ext>
            </a:extLst>
          </p:cNvPr>
          <p:cNvPicPr>
            <a:picLocks noChangeAspect="1"/>
          </p:cNvPicPr>
          <p:nvPr/>
        </p:nvPicPr>
        <p:blipFill>
          <a:blip r:embed="rId6"/>
          <a:stretch>
            <a:fillRect/>
          </a:stretch>
        </p:blipFill>
        <p:spPr>
          <a:xfrm>
            <a:off x="13468639" y="1518260"/>
            <a:ext cx="4750381" cy="6589729"/>
          </a:xfrm>
          <a:prstGeom prst="rect">
            <a:avLst/>
          </a:prstGeom>
        </p:spPr>
      </p:pic>
      <p:pic>
        <p:nvPicPr>
          <p:cNvPr id="16" name="Picture 15">
            <a:extLst>
              <a:ext uri="{FF2B5EF4-FFF2-40B4-BE49-F238E27FC236}">
                <a16:creationId xmlns:a16="http://schemas.microsoft.com/office/drawing/2014/main" xmlns="" id="{8207B967-7EB6-43E5-99C6-A1F57A3BC6F7}"/>
              </a:ext>
            </a:extLst>
          </p:cNvPr>
          <p:cNvPicPr>
            <a:picLocks noChangeAspect="1"/>
          </p:cNvPicPr>
          <p:nvPr/>
        </p:nvPicPr>
        <p:blipFill>
          <a:blip r:embed="rId7"/>
          <a:stretch>
            <a:fillRect/>
          </a:stretch>
        </p:blipFill>
        <p:spPr>
          <a:xfrm>
            <a:off x="9144000" y="3740347"/>
            <a:ext cx="4686893" cy="6546653"/>
          </a:xfrm>
          <a:prstGeom prst="rect">
            <a:avLst/>
          </a:prstGeom>
          <a:ln w="19050">
            <a:solidFill>
              <a:schemeClr val="accent6">
                <a:lumMod val="75000"/>
              </a:schemeClr>
            </a:solidFill>
          </a:ln>
        </p:spPr>
      </p:pic>
    </p:spTree>
    <p:extLst>
      <p:ext uri="{BB962C8B-B14F-4D97-AF65-F5344CB8AC3E}">
        <p14:creationId xmlns:p14="http://schemas.microsoft.com/office/powerpoint/2010/main" xmlns="" val="293205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en-US" sz="5400" b="1" dirty="0">
                <a:solidFill>
                  <a:srgbClr val="189F87"/>
                </a:solidFill>
                <a:latin typeface="+mj-lt"/>
                <a:ea typeface="Open Sans Light" charset="0"/>
                <a:cs typeface="Open Sans Light" charset="0"/>
              </a:rPr>
              <a:t>ЧТО</a:t>
            </a:r>
            <a:r>
              <a:rPr lang="en-US" sz="5400" b="1" u="none" dirty="0">
                <a:solidFill>
                  <a:srgbClr val="189F87"/>
                </a:solidFill>
                <a:latin typeface="+mj-lt"/>
                <a:ea typeface="Open Sans Light" charset="0"/>
                <a:cs typeface="Open Sans Light" charset="0"/>
              </a:rPr>
              <a:t> ТАКОЕ ПСИХИЧЕСКОЕ</a:t>
            </a:r>
            <a:r>
              <a:rPr lang="ru-RU" sz="5400" b="1" u="none" dirty="0">
                <a:solidFill>
                  <a:srgbClr val="189F87"/>
                </a:solidFill>
                <a:latin typeface="+mj-lt"/>
                <a:ea typeface="Open Sans Light" charset="0"/>
                <a:cs typeface="Open Sans Light" charset="0"/>
              </a:rPr>
              <a:t> </a:t>
            </a:r>
            <a:r>
              <a:rPr lang="en-US" sz="5400" b="1" u="none" dirty="0">
                <a:solidFill>
                  <a:srgbClr val="189F87"/>
                </a:solidFill>
                <a:latin typeface="+mj-lt"/>
                <a:ea typeface="Open Sans Light" charset="0"/>
                <a:cs typeface="Open Sans Light" charset="0"/>
              </a:rPr>
              <a:t>ЗДОРОВЬЕ?</a:t>
            </a:r>
          </a:p>
        </p:txBody>
      </p:sp>
      <p:sp>
        <p:nvSpPr>
          <p:cNvPr id="14" name="TextBox 14"/>
          <p:cNvSpPr txBox="1"/>
          <p:nvPr/>
        </p:nvSpPr>
        <p:spPr>
          <a:xfrm>
            <a:off x="1312985" y="8217193"/>
            <a:ext cx="15697200" cy="1231106"/>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Психическое</a:t>
            </a:r>
            <a:r>
              <a:rPr lang="en-US" sz="4400" dirty="0">
                <a:solidFill>
                  <a:srgbClr val="0070C0"/>
                </a:solidFill>
                <a:cs typeface="Arial" pitchFamily="34" charset="0"/>
              </a:rPr>
              <a:t> </a:t>
            </a:r>
            <a:r>
              <a:rPr lang="en-US" sz="4400" dirty="0" err="1">
                <a:solidFill>
                  <a:srgbClr val="0070C0"/>
                </a:solidFill>
                <a:cs typeface="Arial" pitchFamily="34" charset="0"/>
              </a:rPr>
              <a:t>здоровье</a:t>
            </a:r>
            <a:r>
              <a:rPr lang="en-US" sz="4400" dirty="0">
                <a:solidFill>
                  <a:srgbClr val="0070C0"/>
                </a:solidFill>
                <a:cs typeface="Arial" pitchFamily="34" charset="0"/>
              </a:rPr>
              <a:t> </a:t>
            </a:r>
            <a:r>
              <a:rPr lang="ru-RU" sz="4400" dirty="0">
                <a:solidFill>
                  <a:srgbClr val="0070C0"/>
                </a:solidFill>
                <a:cs typeface="Arial" pitchFamily="34" charset="0"/>
              </a:rPr>
              <a:t>также </a:t>
            </a:r>
            <a:r>
              <a:rPr lang="en-US" sz="4400" b="1" dirty="0" err="1">
                <a:solidFill>
                  <a:srgbClr val="0070C0"/>
                </a:solidFill>
                <a:cs typeface="Arial" pitchFamily="34" charset="0"/>
              </a:rPr>
              <a:t>важно</a:t>
            </a:r>
            <a:r>
              <a:rPr lang="en-US" sz="4400" dirty="0">
                <a:solidFill>
                  <a:srgbClr val="0070C0"/>
                </a:solidFill>
                <a:cs typeface="Arial" pitchFamily="34" charset="0"/>
              </a:rPr>
              <a:t>, </a:t>
            </a:r>
            <a:r>
              <a:rPr lang="en-US" sz="4400" dirty="0" err="1">
                <a:solidFill>
                  <a:srgbClr val="0070C0"/>
                </a:solidFill>
                <a:cs typeface="Arial" pitchFamily="34" charset="0"/>
              </a:rPr>
              <a:t>как</a:t>
            </a:r>
            <a:r>
              <a:rPr lang="en-US" sz="4400" dirty="0">
                <a:solidFill>
                  <a:srgbClr val="0070C0"/>
                </a:solidFill>
                <a:cs typeface="Arial" pitchFamily="34" charset="0"/>
              </a:rPr>
              <a:t> </a:t>
            </a:r>
            <a:r>
              <a:rPr lang="en-US" sz="4400" b="1" dirty="0" err="1">
                <a:solidFill>
                  <a:srgbClr val="0070C0"/>
                </a:solidFill>
                <a:cs typeface="Arial" pitchFamily="34" charset="0"/>
              </a:rPr>
              <a:t>физическое</a:t>
            </a:r>
            <a:r>
              <a:rPr lang="en-US" sz="4400" b="1" dirty="0">
                <a:solidFill>
                  <a:srgbClr val="0070C0"/>
                </a:solidFill>
                <a:cs typeface="Arial" pitchFamily="34" charset="0"/>
              </a:rPr>
              <a:t> </a:t>
            </a:r>
            <a:r>
              <a:rPr lang="en-US" sz="4400" dirty="0" err="1">
                <a:solidFill>
                  <a:srgbClr val="0070C0"/>
                </a:solidFill>
                <a:cs typeface="Arial" pitchFamily="34" charset="0"/>
              </a:rPr>
              <a:t>здоровь</a:t>
            </a:r>
            <a:r>
              <a:rPr lang="ru-RU" sz="4400" dirty="0">
                <a:solidFill>
                  <a:srgbClr val="0070C0"/>
                </a:solidFill>
                <a:cs typeface="Arial" pitchFamily="34" charset="0"/>
              </a:rPr>
              <a:t>е</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a:solidFill>
                  <a:srgbClr val="0070C0"/>
                </a:solidFill>
                <a:cs typeface="Arial" pitchFamily="34" charset="0"/>
              </a:rPr>
              <a:t>Без психического здоровья нет физического здоровья. </a:t>
            </a:r>
            <a:endParaRPr lang="en-US" sz="4400" dirty="0">
              <a:solidFill>
                <a:srgbClr val="0070C0"/>
              </a:solidFill>
              <a:cs typeface="Arial" pitchFamily="34" charset="0"/>
            </a:endParaRPr>
          </a:p>
        </p:txBody>
      </p:sp>
      <p:sp>
        <p:nvSpPr>
          <p:cNvPr id="16" name="TextBox 16"/>
          <p:cNvSpPr txBox="1"/>
          <p:nvPr/>
        </p:nvSpPr>
        <p:spPr>
          <a:xfrm>
            <a:off x="178880" y="1093397"/>
            <a:ext cx="17965410" cy="7218002"/>
          </a:xfrm>
          <a:prstGeom prst="rect">
            <a:avLst/>
          </a:prstGeom>
        </p:spPr>
        <p:txBody>
          <a:bodyPr wrap="square" lIns="0" tIns="0" rIns="0" bIns="0" rtlCol="0" anchor="t">
            <a:spAutoFit/>
          </a:bodyPr>
          <a:lstStyle/>
          <a:p>
            <a:r>
              <a:rPr lang="ru-RU" sz="3600" b="1" dirty="0"/>
              <a:t>Психическое здоровье</a:t>
            </a:r>
            <a:r>
              <a:rPr lang="ru-RU" sz="3200" dirty="0"/>
              <a:t> (духовное или душевное, иногда, говорят </a:t>
            </a:r>
            <a:r>
              <a:rPr lang="ru-RU" sz="3200" i="1" dirty="0"/>
              <a:t>ментальное здоровье</a:t>
            </a:r>
            <a:r>
              <a:rPr lang="ru-RU" sz="3200" dirty="0"/>
              <a:t>) — </a:t>
            </a:r>
            <a:r>
              <a:rPr lang="ru-RU" sz="3600" dirty="0"/>
              <a:t>это состояние благополучия, при котором человек может реализовать свой собственный потенциал, справляться с обычными жизненными стрессами, продуктивно и плодотворно работать, а также вносить вклад в жизнь своего сообщества. </a:t>
            </a:r>
            <a:r>
              <a:rPr lang="en-US" sz="2000" i="1" dirty="0"/>
              <a:t>(</a:t>
            </a:r>
            <a:r>
              <a:rPr lang="ru-RU" sz="2000" i="1" dirty="0"/>
              <a:t>Всемирная организация здравоохранения. ВОЗ, 2017)</a:t>
            </a:r>
            <a:endParaRPr lang="ru-RU" sz="3200" i="1" dirty="0"/>
          </a:p>
          <a:p>
            <a:endParaRPr lang="ru-RU" sz="3600" dirty="0"/>
          </a:p>
          <a:p>
            <a:r>
              <a:rPr lang="ru-RU" sz="3600" dirty="0"/>
              <a:t>Хорошее психическое здоровье важно для всех. Психическое здоровье так же важно, как и физическое, для качества Вашей жизни и жизни Вашего ребенка.</a:t>
            </a:r>
          </a:p>
          <a:p>
            <a:endParaRPr lang="ru-RU" sz="3600" dirty="0"/>
          </a:p>
          <a:p>
            <a:r>
              <a:rPr lang="ru-RU" sz="3600" dirty="0"/>
              <a:t>Психическое здоровье - это не просто отсутствие психических заболеваний, но и </a:t>
            </a:r>
            <a:r>
              <a:rPr lang="ru-RU" sz="3600" b="1" dirty="0"/>
              <a:t>наличие навыков</a:t>
            </a:r>
            <a:r>
              <a:rPr lang="ru-RU" sz="3600" dirty="0"/>
              <a:t>, необходимых для </a:t>
            </a:r>
            <a:r>
              <a:rPr lang="ru-RU" sz="3600" b="1" dirty="0"/>
              <a:t>решения жизненных проблем</a:t>
            </a:r>
            <a:r>
              <a:rPr lang="ru-RU" sz="3600" dirty="0"/>
              <a:t>. </a:t>
            </a:r>
            <a:r>
              <a:rPr lang="ru-RU" sz="3600" dirty="0">
                <a:solidFill>
                  <a:srgbClr val="C00000"/>
                </a:solidFill>
              </a:rPr>
              <a:t>Если игнорировать </a:t>
            </a:r>
            <a:r>
              <a:rPr lang="ru-RU" sz="3600" dirty="0"/>
              <a:t>проблемы с психическим здоровьем, они могут </a:t>
            </a:r>
            <a:r>
              <a:rPr lang="ru-RU" sz="3600" b="1" dirty="0">
                <a:solidFill>
                  <a:srgbClr val="C00000"/>
                </a:solidFill>
              </a:rPr>
              <a:t>помешать обучению, развитию, отношениям и физическому здоровью детей.</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5755230"/>
          </a:xfrm>
          <a:prstGeom prst="rect">
            <a:avLst/>
          </a:prstGeom>
        </p:spPr>
        <p:txBody>
          <a:bodyPr wrap="square" lIns="0" tIns="0" rIns="0" bIns="0" rtlCol="0" anchor="t">
            <a:spAutoFit/>
          </a:bodyPr>
          <a:lstStyle/>
          <a:p>
            <a:pPr algn="ctr">
              <a:lnSpc>
                <a:spcPts val="5600"/>
              </a:lnSpc>
            </a:pPr>
            <a:r>
              <a:rPr lang="ru-RU" sz="4000" b="1" dirty="0">
                <a:solidFill>
                  <a:srgbClr val="05856D"/>
                </a:solidFill>
              </a:rPr>
              <a:t>Психическое здоровье влияет на то, как люди думают, чувствуют и действуют. </a:t>
            </a:r>
          </a:p>
          <a:p>
            <a:pPr algn="ctr">
              <a:lnSpc>
                <a:spcPts val="5600"/>
              </a:lnSpc>
            </a:pPr>
            <a:endParaRPr lang="ru-RU" sz="4000" b="1" dirty="0">
              <a:solidFill>
                <a:srgbClr val="05856D"/>
              </a:solidFill>
            </a:endParaRPr>
          </a:p>
          <a:p>
            <a:pPr algn="ctr">
              <a:lnSpc>
                <a:spcPts val="5600"/>
              </a:lnSpc>
            </a:pPr>
            <a:r>
              <a:rPr lang="ru-RU" sz="5600" b="1" dirty="0">
                <a:solidFill>
                  <a:srgbClr val="05856D"/>
                </a:solidFill>
              </a:rPr>
              <a:t>Как родитель, вы играете важную роль в психическом здоровье своего ребенка:</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a:solidFill>
                  <a:srgbClr val="189F87"/>
                </a:solidFill>
              </a:rPr>
              <a:t>Вы можете </a:t>
            </a:r>
            <a:r>
              <a:rPr lang="ru-RU" sz="4000" b="1" dirty="0">
                <a:solidFill>
                  <a:srgbClr val="C00000"/>
                </a:solidFill>
              </a:rPr>
              <a:t>укрепить</a:t>
            </a:r>
            <a:r>
              <a:rPr lang="ru-RU" sz="4000" b="1" dirty="0">
                <a:solidFill>
                  <a:srgbClr val="189F87"/>
                </a:solidFill>
              </a:rPr>
              <a:t> психическое здоровье своими </a:t>
            </a:r>
            <a:r>
              <a:rPr lang="ru-RU" sz="4000" b="1" dirty="0">
                <a:solidFill>
                  <a:srgbClr val="C00000"/>
                </a:solidFill>
              </a:rPr>
              <a:t>словами</a:t>
            </a:r>
            <a:r>
              <a:rPr lang="ru-RU" sz="4000" b="1" dirty="0">
                <a:solidFill>
                  <a:srgbClr val="189F87"/>
                </a:solidFill>
              </a:rPr>
              <a:t> и </a:t>
            </a:r>
            <a:r>
              <a:rPr lang="ru-RU" sz="4000" b="1" dirty="0">
                <a:solidFill>
                  <a:srgbClr val="C00000"/>
                </a:solidFill>
              </a:rPr>
              <a:t>поступками</a:t>
            </a:r>
            <a:r>
              <a:rPr lang="ru-RU" sz="4000" b="1" dirty="0">
                <a:solidFill>
                  <a:srgbClr val="189F87"/>
                </a:solidFill>
              </a:rPr>
              <a:t>, а также окружающей средой, которую создаете дома.</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xmlns="" id="{D5B4CAC0-43AD-4E5D-BCC1-26D821846701}"/>
              </a:ext>
            </a:extLst>
          </p:cNvPr>
          <p:cNvSpPr txBox="1"/>
          <p:nvPr/>
        </p:nvSpPr>
        <p:spPr>
          <a:xfrm>
            <a:off x="10767646" y="5493422"/>
            <a:ext cx="6758354" cy="3077766"/>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a:latin typeface="+mn-lt"/>
              </a:rPr>
              <a:t>Вы также можете узнать о </a:t>
            </a:r>
            <a:r>
              <a:rPr lang="ru-RU" sz="4000" dirty="0">
                <a:solidFill>
                  <a:srgbClr val="C00000"/>
                </a:solidFill>
                <a:latin typeface="+mn-lt"/>
              </a:rPr>
              <a:t>первых признаках проблем </a:t>
            </a:r>
            <a:r>
              <a:rPr lang="ru-RU" sz="4000" dirty="0">
                <a:latin typeface="+mn-lt"/>
              </a:rPr>
              <a:t>с психическим здоровьем и узнать, </a:t>
            </a:r>
            <a:r>
              <a:rPr lang="ru-RU" sz="4000" dirty="0">
                <a:solidFill>
                  <a:srgbClr val="C00000"/>
                </a:solidFill>
                <a:latin typeface="+mn-lt"/>
              </a:rPr>
              <a:t>куда обратиться </a:t>
            </a:r>
            <a:r>
              <a:rPr lang="ru-RU" sz="4000" dirty="0">
                <a:latin typeface="+mn-lt"/>
              </a:rPr>
              <a:t>за помощью.</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en-US" sz="5600" b="1" dirty="0">
                <a:solidFill>
                  <a:srgbClr val="C00000"/>
                </a:solidFill>
                <a:latin typeface="+mj-lt"/>
              </a:rPr>
              <a:t>КАК Я МОГУ ЗАБОТИТЬСЯ О ПСИХИЧЕСКОМ ЗДОРОВЬЕ СВОЕГО РЕБЕНКА?</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Помогите детям построить крепкие, заботливые отношения</a:t>
            </a: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a:solidFill>
                  <a:srgbClr val="189F87"/>
                </a:solidFill>
              </a:rPr>
              <a:t>Помогите детям развить чувство собственного достоинства, чтобы они чувствовали себя хорошо</a:t>
            </a:r>
          </a:p>
        </p:txBody>
      </p:sp>
      <p:sp>
        <p:nvSpPr>
          <p:cNvPr id="11" name="TextBox 11"/>
          <p:cNvSpPr txBox="1"/>
          <p:nvPr/>
        </p:nvSpPr>
        <p:spPr>
          <a:xfrm>
            <a:off x="9894277" y="4515439"/>
            <a:ext cx="7399812" cy="553998"/>
          </a:xfrm>
          <a:prstGeom prst="rect">
            <a:avLst/>
          </a:prstGeom>
        </p:spPr>
        <p:txBody>
          <a:bodyPr wrap="square" lIns="0" tIns="0" rIns="0" bIns="0" rtlCol="0" anchor="t">
            <a:spAutoFit/>
          </a:bodyPr>
          <a:lstStyle/>
          <a:p>
            <a:pPr>
              <a:spcBef>
                <a:spcPct val="0"/>
              </a:spcBef>
            </a:pPr>
            <a:r>
              <a:rPr lang="ru-RU" sz="3600" b="1">
                <a:solidFill>
                  <a:srgbClr val="189F87"/>
                </a:solidFill>
                <a:latin typeface="+mj-lt"/>
              </a:rPr>
              <a:t>Слушайте и уважайте их чувства</a:t>
            </a: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Создайте безопасную и позитивную домашнюю среду</a:t>
            </a:r>
            <a:endParaRPr lang="en-US" sz="3600" b="1" dirty="0">
              <a:solidFill>
                <a:srgbClr val="189F87"/>
              </a:solidFill>
              <a:latin typeface="+mj-lt"/>
            </a:endParaRPr>
          </a:p>
        </p:txBody>
      </p:sp>
      <p:sp>
        <p:nvSpPr>
          <p:cNvPr id="16" name="TextBox 16"/>
          <p:cNvSpPr txBox="1"/>
          <p:nvPr/>
        </p:nvSpPr>
        <p:spPr>
          <a:xfrm>
            <a:off x="9829800" y="7751763"/>
            <a:ext cx="7772400"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В сложных ситуациях помогите детям и молодежи решить проблемы</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xmlns="" id="{EC784165-B946-42DF-8AE3-6E9CA3FA338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xmlns="" id="{3BBDF784-EB06-427E-8513-8D751DE9D8F1}"/>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xmlns=""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Детям и молодежи важно иметь прочные отношения с семьей и друзьями. Проводите время вместе. Например, каждый вечер за ужином.</a:t>
              </a:r>
              <a:endParaRPr lang="en-US" sz="3600" b="1" dirty="0">
                <a:solidFill>
                  <a:srgbClr val="1C4F59"/>
                </a:solidFill>
              </a:endParaRPr>
            </a:p>
            <a:p>
              <a:endParaRPr lang="en-US" dirty="0"/>
            </a:p>
          </p:txBody>
        </p:sp>
      </p:grpSp>
      <p:grpSp>
        <p:nvGrpSpPr>
          <p:cNvPr id="4" name="Group 4"/>
          <p:cNvGrpSpPr/>
          <p:nvPr/>
        </p:nvGrpSpPr>
        <p:grpSpPr>
          <a:xfrm>
            <a:off x="860838" y="4936500"/>
            <a:ext cx="6906224" cy="1561719"/>
            <a:chOff x="-41791" y="-409576"/>
            <a:chExt cx="3715773" cy="996137"/>
          </a:xfrm>
        </p:grpSpPr>
        <p:sp>
          <p:nvSpPr>
            <p:cNvPr id="5" name="Freeform 5"/>
            <p:cNvSpPr/>
            <p:nvPr/>
          </p:nvSpPr>
          <p:spPr>
            <a:xfrm>
              <a:off x="-41791" y="-409576"/>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Научите и покажите своим детям как решать проблемы.</a:t>
              </a:r>
              <a:endParaRPr lang="en-US" sz="3600" b="1" dirty="0">
                <a:solidFill>
                  <a:srgbClr val="1C4F59"/>
                </a:solidFill>
              </a:endParaRPr>
            </a:p>
            <a:p>
              <a:endParaRPr lang="en-US" dirty="0"/>
            </a:p>
          </p:txBody>
        </p:sp>
      </p:grpSp>
      <p:grpSp>
        <p:nvGrpSpPr>
          <p:cNvPr id="6" name="Group 6"/>
          <p:cNvGrpSpPr/>
          <p:nvPr/>
        </p:nvGrpSpPr>
        <p:grpSpPr>
          <a:xfrm>
            <a:off x="860838"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839200" y="1399557"/>
            <a:ext cx="9032115" cy="5053003"/>
            <a:chOff x="0" y="0"/>
            <a:chExt cx="3715773" cy="1201972"/>
          </a:xfrm>
        </p:grpSpPr>
        <p:sp>
          <p:nvSpPr>
            <p:cNvPr id="9" name="Freeform 9"/>
            <p:cNvSpPr/>
            <p:nvPr/>
          </p:nvSpPr>
          <p:spPr>
            <a:xfrm>
              <a:off x="0" y="0"/>
              <a:ext cx="3715773" cy="12019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Важный человек, постоянно присутствующий в жизни ребенка, играет решающую роль в развитии у него устойчивости.</a:t>
              </a:r>
            </a:p>
            <a:p>
              <a:r>
                <a:rPr lang="ru-RU" sz="3600" b="1" dirty="0">
                  <a:solidFill>
                    <a:srgbClr val="1C4F59"/>
                  </a:solidFill>
                </a:rPr>
                <a:t> Это человек </a:t>
              </a:r>
              <a:r>
                <a:rPr lang="ru-RU" sz="3200" dirty="0">
                  <a:solidFill>
                    <a:srgbClr val="1C4F59"/>
                  </a:solidFill>
                </a:rPr>
                <a:t>(часто родитель или другой член семьи)</a:t>
              </a:r>
              <a:r>
                <a:rPr lang="ru-RU" sz="3600" b="1" dirty="0">
                  <a:solidFill>
                    <a:srgbClr val="1C4F59"/>
                  </a:solidFill>
                </a:rPr>
                <a:t>, с которым ребенок проводит много времени и к кому может обратиться, когда ему понадобится помощь.</a:t>
              </a:r>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77108"/>
          </a:xfrm>
          <a:prstGeom prst="rect">
            <a:avLst/>
          </a:prstGeom>
        </p:spPr>
        <p:txBody>
          <a:bodyPr wrap="square" lIns="0" tIns="0" rIns="0" bIns="0" rtlCol="0" anchor="t">
            <a:spAutoFit/>
          </a:bodyPr>
          <a:lstStyle/>
          <a:p>
            <a:pPr algn="ctr"/>
            <a:r>
              <a:rPr lang="en-US" sz="4400" b="1" dirty="0">
                <a:solidFill>
                  <a:srgbClr val="189F87"/>
                </a:solidFill>
              </a:rPr>
              <a:t>ПОМОГИТЕ ДЕТЯМ ПОСТРОИТЬ КРЕПКИЕ, ЗАБОТЛИВЫЕ ОТНОШЕНИЯ</a:t>
            </a:r>
            <a:endParaRPr lang="en-US" sz="4200" b="1" dirty="0">
              <a:solidFill>
                <a:srgbClr val="1C4F59"/>
              </a:solidFill>
            </a:endParaRPr>
          </a:p>
        </p:txBody>
      </p:sp>
      <p:pic>
        <p:nvPicPr>
          <p:cNvPr id="14" name="Picture 14"/>
          <p:cNvPicPr>
            <a:picLocks noChangeAspect="1"/>
          </p:cNvPicPr>
          <p:nvPr/>
        </p:nvPicPr>
        <p:blipFill>
          <a:blip r:embed="rId3"/>
          <a:srcRect/>
          <a:stretch>
            <a:fillRect/>
          </a:stretch>
        </p:blipFill>
        <p:spPr>
          <a:xfrm rot="1836420">
            <a:off x="8570079" y="7690616"/>
            <a:ext cx="1281335" cy="1515557"/>
          </a:xfrm>
          <a:prstGeom prst="rect">
            <a:avLst/>
          </a:prstGeom>
        </p:spPr>
      </p:pic>
      <p:sp>
        <p:nvSpPr>
          <p:cNvPr id="24" name="TextBox 24"/>
          <p:cNvSpPr txBox="1"/>
          <p:nvPr/>
        </p:nvSpPr>
        <p:spPr>
          <a:xfrm>
            <a:off x="1109975" y="6969859"/>
            <a:ext cx="6381736" cy="1000274"/>
          </a:xfrm>
          <a:prstGeom prst="rect">
            <a:avLst/>
          </a:prstGeom>
        </p:spPr>
        <p:txBody>
          <a:bodyPr wrap="square" lIns="0" tIns="0" rIns="0" bIns="0" rtlCol="0" anchor="t">
            <a:spAutoFit/>
          </a:bodyPr>
          <a:lstStyle/>
          <a:p>
            <a:pPr>
              <a:lnSpc>
                <a:spcPts val="3920"/>
              </a:lnSpc>
            </a:pPr>
            <a:r>
              <a:rPr lang="ru-RU" sz="3600" b="1" dirty="0">
                <a:solidFill>
                  <a:srgbClr val="1C4F59"/>
                </a:solidFill>
              </a:rPr>
              <a:t>Проявляйте искренний интерес к ребенку и его занятиям.</a:t>
            </a:r>
            <a:endParaRPr lang="en-US" sz="36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xmlns="" id="{B89DEC17-65BA-47BC-8EA5-0ED26779B3E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xmlns=""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88105" y="7414418"/>
            <a:ext cx="7687156" cy="2428540"/>
            <a:chOff x="68956" y="162698"/>
            <a:chExt cx="3807874" cy="2215550"/>
          </a:xfrm>
        </p:grpSpPr>
        <p:sp>
          <p:nvSpPr>
            <p:cNvPr id="26" name="Freeform 7"/>
            <p:cNvSpPr/>
            <p:nvPr/>
          </p:nvSpPr>
          <p:spPr>
            <a:xfrm>
              <a:off x="68956" y="162698"/>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Позволяйте проявлять </a:t>
              </a:r>
              <a:r>
                <a:rPr lang="ru-RU" sz="3200" b="1" dirty="0">
                  <a:solidFill>
                    <a:srgbClr val="C00000"/>
                  </a:solidFill>
                </a:rPr>
                <a:t>самостоятельность</a:t>
              </a:r>
              <a:r>
                <a:rPr lang="ru-RU" sz="2800" b="1" dirty="0">
                  <a:solidFill>
                    <a:srgbClr val="1C4F59"/>
                  </a:solidFill>
                </a:rPr>
                <a:t>, принимать решения. Помогите ребенку </a:t>
              </a:r>
              <a:r>
                <a:rPr lang="ru-RU" sz="3200" b="1" dirty="0">
                  <a:solidFill>
                    <a:srgbClr val="C00000"/>
                  </a:solidFill>
                </a:rPr>
                <a:t>учиться на своих ошибках.</a:t>
              </a:r>
              <a:r>
                <a:rPr lang="ru-RU" sz="2800" b="1" dirty="0">
                  <a:solidFill>
                    <a:srgbClr val="1C4F59"/>
                  </a:solidFill>
                </a:rPr>
                <a:t> Обсудите, что можно сделать по-другому в следующий раз, и как они могут контролировать свое поведение.</a:t>
              </a:r>
              <a:endParaRPr lang="en-US" sz="2800" b="1" dirty="0">
                <a:solidFill>
                  <a:srgbClr val="1C4F59"/>
                </a:solidFill>
              </a:endParaRPr>
            </a:p>
          </p:txBody>
        </p:sp>
      </p:grpSp>
      <p:grpSp>
        <p:nvGrpSpPr>
          <p:cNvPr id="6" name="Group 6"/>
          <p:cNvGrpSpPr/>
          <p:nvPr/>
        </p:nvGrpSpPr>
        <p:grpSpPr>
          <a:xfrm>
            <a:off x="8183880" y="5346877"/>
            <a:ext cx="9965551" cy="2055327"/>
            <a:chOff x="-390813" y="-678863"/>
            <a:chExt cx="6544390" cy="3502409"/>
          </a:xfrm>
        </p:grpSpPr>
        <p:sp>
          <p:nvSpPr>
            <p:cNvPr id="7" name="Freeform 7"/>
            <p:cNvSpPr/>
            <p:nvPr/>
          </p:nvSpPr>
          <p:spPr>
            <a:xfrm>
              <a:off x="-390813" y="-678863"/>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поставить цели и задачи. </a:t>
              </a:r>
              <a:r>
                <a:rPr lang="ru-RU" sz="3200" b="1" dirty="0">
                  <a:solidFill>
                    <a:srgbClr val="C00000"/>
                  </a:solidFill>
                </a:rPr>
                <a:t>Будьте образцом для подражания.</a:t>
              </a:r>
              <a:r>
                <a:rPr lang="ru-RU" sz="2800" b="1" dirty="0">
                  <a:solidFill>
                    <a:srgbClr val="1C4F59"/>
                  </a:solidFill>
                </a:rPr>
                <a:t> Покажите своему ребенку, что значит любить себя, быть готовым делать и пробовать новое, и покажите, как вы справляетесь с неудачами или проблемами. </a:t>
              </a:r>
              <a:endParaRPr lang="en-US" dirty="0"/>
            </a:p>
          </p:txBody>
        </p:sp>
      </p:grpSp>
      <p:grpSp>
        <p:nvGrpSpPr>
          <p:cNvPr id="4" name="Group 4"/>
          <p:cNvGrpSpPr/>
          <p:nvPr/>
        </p:nvGrpSpPr>
        <p:grpSpPr>
          <a:xfrm>
            <a:off x="161443" y="4132783"/>
            <a:ext cx="7687157" cy="2827310"/>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Задавайте вопросы об увлечениях и занятиях. </a:t>
              </a:r>
              <a:r>
                <a:rPr lang="ru-RU" sz="2800" b="1" dirty="0">
                  <a:solidFill>
                    <a:srgbClr val="1C4F59"/>
                  </a:solidFill>
                </a:rPr>
                <a:t>Сосредоточьтесь на своем ребенке, играя с ним и слушая его. Проявляйте интерес к занятиям, проектам или проблемам вашего ребенка. Позвольте им руководить игрой и быть готовыми делать то, что они хотят делать.</a:t>
              </a:r>
              <a:endParaRPr lang="en-US" sz="2800" b="1" dirty="0">
                <a:solidFill>
                  <a:srgbClr val="1C4F59"/>
                </a:solidFill>
              </a:endParaRPr>
            </a:p>
            <a:p>
              <a:endParaRPr lang="en-US" dirty="0"/>
            </a:p>
          </p:txBody>
        </p:sp>
      </p:grpSp>
      <p:grpSp>
        <p:nvGrpSpPr>
          <p:cNvPr id="27" name="Group 6"/>
          <p:cNvGrpSpPr/>
          <p:nvPr/>
        </p:nvGrpSpPr>
        <p:grpSpPr>
          <a:xfrm>
            <a:off x="8153400" y="2307994"/>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их, когда они что то делают хорошо. Выражайте свое признание их усилиям, а также когда усилия достигают успеха. Предоставьте своему ребенку обязанности и возможности</a:t>
              </a:r>
              <a:r>
                <a:rPr lang="en-US" sz="2800" b="1" dirty="0">
                  <a:solidFill>
                    <a:srgbClr val="1C4F59"/>
                  </a:solidFill>
                </a:rPr>
                <a:t> </a:t>
              </a:r>
              <a:r>
                <a:rPr lang="ru-RU" sz="2800" b="1" dirty="0">
                  <a:solidFill>
                    <a:srgbClr val="1C4F59"/>
                  </a:solidFill>
                </a:rPr>
                <a:t>для его вклада в домашние дела.</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Помогите детям развить чувство собственного достоинства, чтобы они чувствовали и знали, что ОНИ ВАЖНЫ и ИХ ЦЕНЯТ, чтобы они стали УВЕРЕННЫМИ В СЕБЕ</a:t>
            </a:r>
          </a:p>
        </p:txBody>
      </p:sp>
      <p:pic>
        <p:nvPicPr>
          <p:cNvPr id="2" name="Picture 1">
            <a:extLst>
              <a:ext uri="{FF2B5EF4-FFF2-40B4-BE49-F238E27FC236}">
                <a16:creationId xmlns:a16="http://schemas.microsoft.com/office/drawing/2014/main" xmlns=""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xmlns=""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xmlns=""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Создайте</a:t>
              </a:r>
              <a:r>
                <a:rPr lang="ru-RU" b="1" dirty="0">
                  <a:solidFill>
                    <a:srgbClr val="1C4F59"/>
                  </a:solidFill>
                </a:rPr>
                <a:t> </a:t>
              </a:r>
              <a:r>
                <a:rPr lang="ru-RU" sz="3200" b="1" dirty="0">
                  <a:solidFill>
                    <a:srgbClr val="C00000"/>
                  </a:solidFill>
                </a:rPr>
                <a:t>безопасную</a:t>
              </a:r>
              <a:r>
                <a:rPr lang="ru-RU" sz="2800" b="1" dirty="0">
                  <a:solidFill>
                    <a:srgbClr val="1C4F59"/>
                  </a:solidFill>
                </a:rPr>
                <a:t>,</a:t>
              </a:r>
              <a:r>
                <a:rPr lang="ru-RU" sz="3200" b="1" dirty="0">
                  <a:solidFill>
                    <a:srgbClr val="C00000"/>
                  </a:solidFill>
                </a:rPr>
                <a:t> любящую домашнюю обстановку</a:t>
              </a:r>
              <a:r>
                <a:rPr lang="ru-RU" sz="2800" b="1" dirty="0">
                  <a:solidFill>
                    <a:srgbClr val="1C4F59"/>
                  </a:solidFill>
                </a:rPr>
                <a:t>, в которой ваш ребенок сможет чувствовать себя комфортно, безопасно и счастливо. Избегайте ссор и споров с партнером перед ребенком.</a:t>
              </a:r>
              <a:endParaRPr lang="en-US" sz="2800" b="1" dirty="0">
                <a:solidFill>
                  <a:srgbClr val="1C4F59"/>
                </a:solidFill>
              </a:endParaRPr>
            </a:p>
          </p:txBody>
        </p:sp>
      </p:grpSp>
      <p:grpSp>
        <p:nvGrpSpPr>
          <p:cNvPr id="38" name="Group 4">
            <a:extLst>
              <a:ext uri="{FF2B5EF4-FFF2-40B4-BE49-F238E27FC236}">
                <a16:creationId xmlns:a16="http://schemas.microsoft.com/office/drawing/2014/main" xmlns="" id="{5CB40FDE-1AC8-4EEF-A3FB-97C09C62CC16}"/>
              </a:ext>
            </a:extLst>
          </p:cNvPr>
          <p:cNvGrpSpPr/>
          <p:nvPr/>
        </p:nvGrpSpPr>
        <p:grpSpPr>
          <a:xfrm>
            <a:off x="188106" y="2282632"/>
            <a:ext cx="7687155" cy="1544404"/>
            <a:chOff x="-107688" y="-1759"/>
            <a:chExt cx="3618677" cy="662504"/>
          </a:xfrm>
        </p:grpSpPr>
        <p:sp>
          <p:nvSpPr>
            <p:cNvPr id="39" name="Freeform 5">
              <a:extLst>
                <a:ext uri="{FF2B5EF4-FFF2-40B4-BE49-F238E27FC236}">
                  <a16:creationId xmlns:a16="http://schemas.microsoft.com/office/drawing/2014/main" xmlns="" id="{64DAA300-0432-4D26-BE39-B572FE7B2381}"/>
                </a:ext>
              </a:extLst>
            </p:cNvPr>
            <p:cNvSpPr/>
            <p:nvPr/>
          </p:nvSpPr>
          <p:spPr>
            <a:xfrm>
              <a:off x="-107688" y="-1759"/>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Проявляйте </a:t>
              </a:r>
              <a:r>
                <a:rPr lang="ru-RU" sz="3200" b="1" dirty="0">
                  <a:solidFill>
                    <a:srgbClr val="C00000"/>
                  </a:solidFill>
                </a:rPr>
                <a:t>любовь</a:t>
              </a:r>
              <a:r>
                <a:rPr lang="ru-RU" sz="2800" b="1" dirty="0">
                  <a:solidFill>
                    <a:srgbClr val="1C4F59"/>
                  </a:solidFill>
                </a:rPr>
                <a:t> и </a:t>
              </a:r>
              <a:r>
                <a:rPr lang="ru-RU" sz="3200" b="1" dirty="0">
                  <a:solidFill>
                    <a:srgbClr val="C00000"/>
                  </a:solidFill>
                </a:rPr>
                <a:t>одобрение</a:t>
              </a:r>
              <a:r>
                <a:rPr lang="ru-RU" sz="2800" b="1" dirty="0">
                  <a:solidFill>
                    <a:srgbClr val="1C4F59"/>
                  </a:solidFill>
                </a:rPr>
                <a:t> как можно чаще и больше. Проводите время с ними, чаще обнимайте и ласкайте.</a:t>
              </a:r>
              <a:endParaRPr lang="en-US" sz="1600" dirty="0"/>
            </a:p>
          </p:txBody>
        </p:sp>
      </p:grpSp>
    </p:spTree>
    <p:extLst>
      <p:ext uri="{BB962C8B-B14F-4D97-AF65-F5344CB8AC3E}">
        <p14:creationId xmlns:p14="http://schemas.microsoft.com/office/powerpoint/2010/main" xmlns=""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41026" y="9051414"/>
            <a:ext cx="9364508" cy="1045086"/>
            <a:chOff x="-4771395" y="1660339"/>
            <a:chExt cx="5038410" cy="575953"/>
          </a:xfrm>
        </p:grpSpPr>
        <p:sp>
          <p:nvSpPr>
            <p:cNvPr id="26" name="Freeform 7"/>
            <p:cNvSpPr/>
            <p:nvPr/>
          </p:nvSpPr>
          <p:spPr>
            <a:xfrm>
              <a:off x="-4771395" y="1660339"/>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ребенку найти кого-нибудь, с кем можно поговорить, если ему неудобно разговаривать с вами.</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Не будьте диктатором. </a:t>
              </a:r>
              <a:r>
                <a:rPr lang="ru-RU" sz="2800" b="1" dirty="0">
                  <a:solidFill>
                    <a:srgbClr val="1C4F59"/>
                  </a:solidFill>
                </a:rPr>
                <a:t>Устанавливайте правила, но будьте готовы их объяснять. Раздвигать границы естественно для подростков, но если дать продуманное объяснение, почему вы запрещаете, это правило покажется более разумным. </a:t>
              </a:r>
            </a:p>
          </p:txBody>
        </p:sp>
      </p:grpSp>
      <p:grpSp>
        <p:nvGrpSpPr>
          <p:cNvPr id="4" name="Group 4"/>
          <p:cNvGrpSpPr/>
          <p:nvPr/>
        </p:nvGrpSpPr>
        <p:grpSpPr>
          <a:xfrm>
            <a:off x="125785" y="5342383"/>
            <a:ext cx="9379749" cy="3577854"/>
            <a:chOff x="-348392" y="418608"/>
            <a:chExt cx="3877842" cy="1212833"/>
          </a:xfrm>
        </p:grpSpPr>
        <p:sp>
          <p:nvSpPr>
            <p:cNvPr id="5" name="Freeform 5"/>
            <p:cNvSpPr/>
            <p:nvPr/>
          </p:nvSpPr>
          <p:spPr>
            <a:xfrm>
              <a:off x="-348392" y="418608"/>
              <a:ext cx="387784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Родители склонны больше хвалить детей, когда они помладше, но подростки не менее нуждаются в повышении самооценки. Подростки могут вести себя так, будто они слишком круты, чтобы заботиться о том, что думают их родители, но правда в том, что они все равно хотят вашего одобрения. Поиск возможностей быть позитивным и ободряющим – это хорошо для улучшения отношений, особенно когда они натянуты.</a:t>
              </a:r>
              <a:endParaRPr lang="en-US"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Поддерживайте общение и беседу</a:t>
              </a:r>
              <a:r>
                <a:rPr lang="ru-RU" sz="2800" b="1" dirty="0">
                  <a:solidFill>
                    <a:srgbClr val="1C4F59"/>
                  </a:solidFill>
                </a:rPr>
                <a:t>, задавая вопросы и выслушивая ребенка. Хорошим моментом для разговоров может быть ежедневный совместный обед или ужин.</a:t>
              </a:r>
              <a:endParaRPr lang="en-US" sz="2800" b="1" dirty="0">
                <a:solidFill>
                  <a:srgbClr val="1C4F59"/>
                </a:solidFill>
              </a:endParaRPr>
            </a:p>
          </p:txBody>
        </p:sp>
      </p:grpSp>
      <p:grpSp>
        <p:nvGrpSpPr>
          <p:cNvPr id="2" name="Group 2"/>
          <p:cNvGrpSpPr/>
          <p:nvPr/>
        </p:nvGrpSpPr>
        <p:grpSpPr>
          <a:xfrm>
            <a:off x="125785" y="1809752"/>
            <a:ext cx="11913814" cy="1661994"/>
            <a:chOff x="-147928" y="112409"/>
            <a:chExt cx="4467346" cy="619249"/>
          </a:xfrm>
        </p:grpSpPr>
        <p:sp>
          <p:nvSpPr>
            <p:cNvPr id="3" name="Freeform 3"/>
            <p:cNvSpPr/>
            <p:nvPr/>
          </p:nvSpPr>
          <p:spPr>
            <a:xfrm>
              <a:off x="-147928" y="112409"/>
              <a:ext cx="4467346" cy="61924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Это нормально для ребенка или подростка грустить или сердиться. Поощряйте ребенка рассказывать о своих чувствах. </a:t>
              </a:r>
              <a:r>
                <a:rPr lang="ru-RU" sz="3200" b="1" dirty="0">
                  <a:solidFill>
                    <a:srgbClr val="C00000"/>
                  </a:solidFill>
                </a:rPr>
                <a:t>Не отрицайте чувства</a:t>
              </a:r>
              <a:r>
                <a:rPr lang="en-US" sz="3200" b="1" dirty="0">
                  <a:solidFill>
                    <a:srgbClr val="C00000"/>
                  </a:solidFill>
                </a:rPr>
                <a:t> </a:t>
              </a:r>
              <a:r>
                <a:rPr lang="ru-RU" sz="3200" b="1" dirty="0">
                  <a:solidFill>
                    <a:srgbClr val="C00000"/>
                  </a:solidFill>
                </a:rPr>
                <a:t>ребенка</a:t>
              </a:r>
              <a:r>
                <a:rPr lang="en-US" sz="3200" b="1" dirty="0">
                  <a:solidFill>
                    <a:srgbClr val="C00000"/>
                  </a:solidFill>
                </a:rPr>
                <a:t> </a:t>
              </a:r>
              <a:r>
                <a:rPr lang="ru-RU" sz="3200" b="1" dirty="0">
                  <a:solidFill>
                    <a:srgbClr val="C00000"/>
                  </a:solidFill>
                </a:rPr>
                <a:t>или подростка</a:t>
              </a:r>
              <a:r>
                <a:rPr lang="ru-RU" sz="2800" b="1" dirty="0">
                  <a:solidFill>
                    <a:srgbClr val="1C4F59"/>
                  </a:solidFill>
                </a:rPr>
                <a:t>. Любые чувства – это нормально!</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en-US" sz="5400" b="1" dirty="0">
                <a:solidFill>
                  <a:srgbClr val="189F87"/>
                </a:solidFill>
              </a:rPr>
              <a:t>СЛУША</a:t>
            </a:r>
            <a:r>
              <a:rPr lang="ru-RU" sz="5400" b="1" dirty="0">
                <a:solidFill>
                  <a:srgbClr val="189F87"/>
                </a:solidFill>
              </a:rPr>
              <a:t>Й</a:t>
            </a:r>
            <a:r>
              <a:rPr lang="en-US" sz="5400" b="1" dirty="0">
                <a:solidFill>
                  <a:srgbClr val="189F87"/>
                </a:solidFill>
              </a:rPr>
              <a:t>ТЕ</a:t>
            </a:r>
            <a:r>
              <a:rPr lang="ru-RU" sz="5400" b="1" dirty="0">
                <a:solidFill>
                  <a:srgbClr val="189F87"/>
                </a:solidFill>
              </a:rPr>
              <a:t> ДЕТЕЙ </a:t>
            </a:r>
            <a:r>
              <a:rPr lang="en-US" sz="5400" b="1" dirty="0">
                <a:solidFill>
                  <a:srgbClr val="189F87"/>
                </a:solidFill>
              </a:rPr>
              <a:t>И </a:t>
            </a:r>
          </a:p>
          <a:p>
            <a:pPr algn="ctr">
              <a:spcBef>
                <a:spcPct val="0"/>
              </a:spcBef>
            </a:pPr>
            <a:r>
              <a:rPr lang="en-US" sz="5400" b="1" dirty="0">
                <a:solidFill>
                  <a:srgbClr val="189F87"/>
                </a:solidFill>
              </a:rPr>
              <a:t>УВАЖАЙТЕ ИХ ЧУВСТВА</a:t>
            </a:r>
          </a:p>
        </p:txBody>
      </p:sp>
      <p:pic>
        <p:nvPicPr>
          <p:cNvPr id="16" name="Picture 15">
            <a:extLst>
              <a:ext uri="{FF2B5EF4-FFF2-40B4-BE49-F238E27FC236}">
                <a16:creationId xmlns:a16="http://schemas.microsoft.com/office/drawing/2014/main" xmlns=""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xmlns="" id="{5903A89C-16AF-4527-A51B-096BA2AAE500}"/>
              </a:ext>
            </a:extLst>
          </p:cNvPr>
          <p:cNvSpPr/>
          <p:nvPr/>
        </p:nvSpPr>
        <p:spPr>
          <a:xfrm>
            <a:off x="9753601" y="6255882"/>
            <a:ext cx="8534399" cy="3916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Контролируйте свои эмоции.</a:t>
            </a:r>
            <a:r>
              <a:rPr lang="ru-RU" sz="2800" b="1" dirty="0">
                <a:solidFill>
                  <a:srgbClr val="1C4F59"/>
                </a:solidFill>
              </a:rPr>
              <a:t> Когда подросток грубо ведет себя, вы легко можете вспыхнуть, но не отвечайте тем же. Вы – взрослый человек, а подросткам трудно контролировать свои эмоции или логически мыслить, особенно если они расстроены. Посчитайте до десяти или сделайте несколько глубоких вдохов, прежде чем отвечать. Если вы оба слишком расстроены, чтобы говорить, возьмите паузу, чтобы успокоиться.</a:t>
            </a:r>
          </a:p>
        </p:txBody>
      </p:sp>
    </p:spTree>
    <p:extLst>
      <p:ext uri="{BB962C8B-B14F-4D97-AF65-F5344CB8AC3E}">
        <p14:creationId xmlns:p14="http://schemas.microsoft.com/office/powerpoint/2010/main" xmlns=""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Выделите время для совместной физической активности, игр и семейных дел.</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примером для подражания, заботясь о собственном психическом здоровье: говорите о своих чувствах. Найдите время для того, что вам нравится.</a:t>
              </a:r>
              <a:endParaRPr lang="en-US" dirty="0"/>
            </a:p>
          </p:txBody>
        </p:sp>
      </p:grpSp>
      <p:grpSp>
        <p:nvGrpSpPr>
          <p:cNvPr id="8" name="Group 8"/>
          <p:cNvGrpSpPr/>
          <p:nvPr/>
        </p:nvGrpSpPr>
        <p:grpSpPr>
          <a:xfrm>
            <a:off x="352744" y="4274616"/>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осторожны при обсуждении серьезных семейных вопросов, таких как финансы, семейные проблемы или болезни, с вашими детьми или в их присутствии. Такие вещи могут причинить детям сильное беспокойство.</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СОЗДАЙТЕ БЕЗОПАСНУЮ И ПОЗИТИВНУЮ ДОМАШНЮЮ СРЕДУ</a:t>
            </a:r>
            <a:endParaRPr lang="en-US" sz="4800" b="1" dirty="0">
              <a:solidFill>
                <a:srgbClr val="189F87"/>
              </a:solidFill>
            </a:endParaRPr>
          </a:p>
        </p:txBody>
      </p:sp>
      <p:grpSp>
        <p:nvGrpSpPr>
          <p:cNvPr id="16" name="Group 2">
            <a:extLst>
              <a:ext uri="{FF2B5EF4-FFF2-40B4-BE49-F238E27FC236}">
                <a16:creationId xmlns:a16="http://schemas.microsoft.com/office/drawing/2014/main" xmlns="" id="{12238FFE-84F1-4982-8514-86FEEB8AC7C8}"/>
              </a:ext>
            </a:extLst>
          </p:cNvPr>
          <p:cNvGrpSpPr/>
          <p:nvPr/>
        </p:nvGrpSpPr>
        <p:grpSpPr>
          <a:xfrm>
            <a:off x="352744" y="1514475"/>
            <a:ext cx="7918145" cy="2401544"/>
            <a:chOff x="-559649" y="1212833"/>
            <a:chExt cx="4099808" cy="1597460"/>
          </a:xfrm>
        </p:grpSpPr>
        <p:sp>
          <p:nvSpPr>
            <p:cNvPr id="17" name="Freeform 3">
              <a:extLst>
                <a:ext uri="{FF2B5EF4-FFF2-40B4-BE49-F238E27FC236}">
                  <a16:creationId xmlns:a16="http://schemas.microsoft.com/office/drawing/2014/main" xmlns="" id="{1D7722E4-68A3-468C-AD22-26AA4CCAC923}"/>
                </a:ext>
              </a:extLst>
            </p:cNvPr>
            <p:cNvSpPr/>
            <p:nvPr/>
          </p:nvSpPr>
          <p:spPr>
            <a:xfrm>
              <a:off x="-559649" y="1212833"/>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в курсе, как ваш ребенок проводит время за экраном, что и как долго он смотрит (ТВ, фильмы, Интернет и игры). Будьте в курсе, с кем они могут взаимодействовать в социальных сетях и онлайн-играх.</a:t>
              </a:r>
            </a:p>
            <a:p>
              <a:endParaRPr lang="en-US" dirty="0"/>
            </a:p>
          </p:txBody>
        </p:sp>
      </p:grpSp>
      <p:pic>
        <p:nvPicPr>
          <p:cNvPr id="18" name="Picture 17">
            <a:extLst>
              <a:ext uri="{FF2B5EF4-FFF2-40B4-BE49-F238E27FC236}">
                <a16:creationId xmlns:a16="http://schemas.microsoft.com/office/drawing/2014/main" xmlns=""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xmlns=""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расслабляться</a:t>
              </a:r>
              <a:r>
                <a:rPr lang="ru-RU" sz="2800" b="1" dirty="0">
                  <a:solidFill>
                    <a:srgbClr val="1C4F59"/>
                  </a:solidFill>
                </a:rPr>
                <a:t>, когда он расстроен. Это может быть глубокое дыхание, успокаивающие действия</a:t>
              </a:r>
              <a:r>
                <a:rPr lang="ru-RU" sz="2400" b="1" dirty="0">
                  <a:solidFill>
                    <a:srgbClr val="1C4F59"/>
                  </a:solidFill>
                </a:rPr>
                <a:t> (например, спокойное занятие, которое ему нравится),</a:t>
              </a:r>
              <a:r>
                <a:rPr lang="ru-RU" sz="2800" b="1" dirty="0">
                  <a:solidFill>
                    <a:srgbClr val="1C4F59"/>
                  </a:solidFill>
                </a:rPr>
                <a:t> побыть наедине с собой или прогулка. Научите отвлекаться и переключать внимание на позитивное.</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Обсудите возможные решения или идеи по улучшению ситуации и способы их реализации.</a:t>
              </a:r>
              <a:r>
                <a:rPr lang="en-US" sz="2800" b="1" dirty="0">
                  <a:solidFill>
                    <a:srgbClr val="1C4F59"/>
                  </a:solidFill>
                </a:rPr>
                <a:t> </a:t>
              </a:r>
              <a:r>
                <a:rPr lang="ru-RU" sz="2800" b="1" dirty="0">
                  <a:solidFill>
                    <a:srgbClr val="1C4F59"/>
                  </a:solidFill>
                </a:rPr>
                <a:t>Важно помочь им найти собственные ответы и решения, этим вы будете развивать у своего ребенка умение решать проблемы.</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ПОМОГИТЕ РЕБЕНКУ (ПОДРОСТКУ) РЕШИТЬ ПРОБЛЕМЫ</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288184"/>
            <a:ext cx="11141002" cy="1477328"/>
            <a:chOff x="-549979" y="-409405"/>
            <a:chExt cx="4258112" cy="2646184"/>
          </a:xfrm>
        </p:grpSpPr>
        <p:sp>
          <p:nvSpPr>
            <p:cNvPr id="26" name="Freeform 5"/>
            <p:cNvSpPr/>
            <p:nvPr/>
          </p:nvSpPr>
          <p:spPr>
            <a:xfrm>
              <a:off x="-549979" y="-409405"/>
              <a:ext cx="4258112" cy="264618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a:solidFill>
                    <a:srgbClr val="C00000"/>
                  </a:solidFill>
                </a:rPr>
                <a:t>Научите просить и получать помощь.</a:t>
              </a:r>
              <a:r>
                <a:rPr lang="ru-RU" sz="2800" b="1" dirty="0">
                  <a:solidFill>
                    <a:srgbClr val="1C4F59"/>
                  </a:solidFill>
                </a:rPr>
                <a:t> Просить о помощи - признак силы, а не слабости. Напоминайте об этом своему ребенку, пока он не примет это! Информируйте об источниках поддержки и помощи.</a:t>
              </a:r>
              <a:endParaRPr lang="en-US" sz="2800" b="1" dirty="0">
                <a:solidFill>
                  <a:srgbClr val="1C4F59"/>
                </a:solidFill>
              </a:endParaRPr>
            </a:p>
            <a:p>
              <a:endParaRPr lang="en-US" sz="2800" b="1" dirty="0">
                <a:solidFill>
                  <a:srgbClr val="1C4F59"/>
                </a:solidFill>
              </a:endParaRPr>
            </a:p>
            <a:p>
              <a:endParaRPr lang="en-US" dirty="0"/>
            </a:p>
          </p:txBody>
        </p:sp>
      </p:grpSp>
      <p:sp>
        <p:nvSpPr>
          <p:cNvPr id="17" name="Freeform 3">
            <a:extLst>
              <a:ext uri="{FF2B5EF4-FFF2-40B4-BE49-F238E27FC236}">
                <a16:creationId xmlns:a16="http://schemas.microsoft.com/office/drawing/2014/main" xmlns=""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«как пережить» тяжелые или неприятные чувства. </a:t>
            </a:r>
            <a:r>
              <a:rPr lang="ru-RU" sz="2800" b="1" dirty="0">
                <a:solidFill>
                  <a:srgbClr val="1C4F59"/>
                </a:solidFill>
              </a:rPr>
              <a:t>Хотя отчаяние, гнев, разочарование, печаль и сожаление плохо влияют на самочувствие, вашему ребенку необходимо научиться справляться с этими чувствами, когда они неизбежно возникают. Это поможет укрепить его жизнестойкость и способность справляться с трудностями.</a:t>
            </a:r>
            <a:endParaRPr lang="en-US" dirty="0"/>
          </a:p>
        </p:txBody>
      </p:sp>
      <p:grpSp>
        <p:nvGrpSpPr>
          <p:cNvPr id="18" name="Group 2">
            <a:extLst>
              <a:ext uri="{FF2B5EF4-FFF2-40B4-BE49-F238E27FC236}">
                <a16:creationId xmlns:a16="http://schemas.microsoft.com/office/drawing/2014/main" xmlns="" id="{999954FF-23A7-4A8C-853C-3D35B149300A}"/>
              </a:ext>
            </a:extLst>
          </p:cNvPr>
          <p:cNvGrpSpPr/>
          <p:nvPr/>
        </p:nvGrpSpPr>
        <p:grpSpPr>
          <a:xfrm>
            <a:off x="106507" y="6805064"/>
            <a:ext cx="6626151" cy="3276600"/>
            <a:chOff x="-363168" y="-329556"/>
            <a:chExt cx="3540668" cy="2348814"/>
          </a:xfrm>
        </p:grpSpPr>
        <p:sp>
          <p:nvSpPr>
            <p:cNvPr id="19" name="Freeform 3">
              <a:extLst>
                <a:ext uri="{FF2B5EF4-FFF2-40B4-BE49-F238E27FC236}">
                  <a16:creationId xmlns:a16="http://schemas.microsoft.com/office/drawing/2014/main" xmlns="" id="{B157493E-4F71-4CA6-A704-F0380C036806}"/>
                </a:ext>
              </a:extLst>
            </p:cNvPr>
            <p:cNvSpPr/>
            <p:nvPr/>
          </p:nvSpPr>
          <p:spPr>
            <a:xfrm>
              <a:off x="-363168" y="-329556"/>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Сосредоточьте внимание на ребенке, а не на себе! </a:t>
              </a:r>
              <a:r>
                <a:rPr lang="ru-RU" sz="2800" b="1" dirty="0">
                  <a:solidFill>
                    <a:srgbClr val="1C4F59"/>
                  </a:solidFill>
                </a:rPr>
                <a:t>Избегайте рассказов о подобных случаях и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endParaRPr lang="en-US" sz="3000" b="1" dirty="0">
                <a:solidFill>
                  <a:srgbClr val="C00000"/>
                </a:solidFill>
              </a:endParaRPr>
            </a:p>
          </p:txBody>
        </p:sp>
      </p:grpSp>
      <p:grpSp>
        <p:nvGrpSpPr>
          <p:cNvPr id="20" name="Group 6">
            <a:extLst>
              <a:ext uri="{FF2B5EF4-FFF2-40B4-BE49-F238E27FC236}">
                <a16:creationId xmlns:a16="http://schemas.microsoft.com/office/drawing/2014/main" xmlns=""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xmlns=""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Дети будут ценить чувство </a:t>
              </a:r>
              <a:r>
                <a:rPr lang="ru-RU" sz="3000" b="1" dirty="0">
                  <a:solidFill>
                    <a:srgbClr val="C00000"/>
                  </a:solidFill>
                </a:rPr>
                <a:t>понимания и сопереживания </a:t>
              </a:r>
              <a:r>
                <a:rPr lang="ru-RU" sz="2800" b="1" dirty="0">
                  <a:solidFill>
                    <a:srgbClr val="1C4F59"/>
                  </a:solidFill>
                </a:rPr>
                <a:t>больше, чем просто только получить решение.</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xmlns="" id="{CF360AD2-8ED2-4639-B7B9-83F42C04F07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xmlns=""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3953</TotalTime>
  <Words>2877</Words>
  <Application>Microsoft Office PowerPoint</Application>
  <PresentationFormat>Произвольный</PresentationFormat>
  <Paragraphs>133</Paragraphs>
  <Slides>11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Open Sans Light</vt:lpstr>
      <vt:lpstr>Open Sans Light Bold</vt:lpstr>
      <vt:lpstr>Raleway</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привет</cp:lastModifiedBy>
  <cp:revision>121</cp:revision>
  <dcterms:created xsi:type="dcterms:W3CDTF">2006-08-16T00:00:00Z</dcterms:created>
  <dcterms:modified xsi:type="dcterms:W3CDTF">2020-10-07T09:41:19Z</dcterms:modified>
  <dc:identifier>DAEGuFksi_g</dc:identifier>
</cp:coreProperties>
</file>