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5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78" r:id="rId18"/>
    <p:sldId id="279" r:id="rId19"/>
    <p:sldId id="280" r:id="rId20"/>
    <p:sldId id="302" r:id="rId21"/>
    <p:sldId id="287" r:id="rId22"/>
    <p:sldId id="286" r:id="rId23"/>
    <p:sldId id="303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8FA94F-CF5F-475C-949B-B98A91A3C001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335B6A-E2D0-41BD-923A-361D6CD94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9C73C-786C-4DE2-8F9A-F68A7F3764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9F2BA2-38D1-4B5D-9A70-8945981EC5B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09A4E-E64B-4AD9-9986-55F1897A7B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3FF45-80F4-4409-A6BC-B3677453D9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869D4C-7520-4571-8677-28021463746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44715-F52D-48E6-A1A8-4506943D38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26D7C-3C3D-4210-A920-9A7C4985FA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6F9EE-E456-487B-AF71-694C5E3BDA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0A2AA-A99E-4A14-8BEF-16109A7FDE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CE27A-084E-4251-B32E-9AF625524F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335AC-405B-4D82-98D9-B12AE79259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FD74C-C0CA-4EF9-855E-9FC83D1DA5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259DA-CF16-4E18-B25F-FEDF3B71090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A5325-F6B2-4401-A288-44DE9C96DD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E48B0-ABDD-47EB-8583-94FC5416E6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4CB1A-1DEA-48E0-B7CD-303E7FFB54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AA1A6E-DD93-4265-BBA7-CFA486026CC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E74AD-8C24-4390-8E53-2AC2AB5923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77CD6-49B4-48BB-BCD9-AFEBD6709E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31B44-E35F-4403-924A-A9E0E4FA44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3D5B4F-F16F-44A7-A0BE-C40BF44054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DECB3-7B83-4931-8473-7C84376325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F370-136C-4E56-94B5-4466843ABDE0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0ADF-F8D5-4242-9109-B4C98CE2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9AC0-AD8E-4022-B209-8460F30BB421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F6CB-4BB2-4B6E-A87F-4549BB8A0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73D3-73A7-48CA-86A2-EF8E432A1E38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29AC-4D9E-4F84-9B61-504654B38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4F59-20F6-4400-90E5-EC7063947DBD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780A-03F3-4695-BBEA-FECC9990D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B4DB-2058-4E2D-B46B-5870B8ABF9D0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FF56-E3AD-44F8-8B73-D44171C0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74BD-D80A-444C-A54F-E5217027A692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195C-A3D4-454D-9EE8-D3455E06F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A073-541F-4024-A9D6-B62FCC7A5CD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26907-84EF-418D-86E7-1DBB1A18D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B5BC-6733-4BF3-88FC-CF8DE072AB3E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BB46-A878-438E-A1B2-0352E7B17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EC17-A100-4961-873F-E48E40DE71BC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D344-E3DD-43D6-A4AE-6CECAB7E8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4CD7-371D-4B24-A67B-841702D27ADD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33B6-AF94-4B71-9026-5FE964F07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24C1-4FE6-4F61-A291-FB3C8F4E1010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732-5509-4A96-9ADD-061C8C22B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203DC5-7AAB-4B8A-B389-95DBE264FACA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35FB1-2DEB-4B60-86F8-D1C751FA0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 flipH="1">
            <a:off x="681038" y="188913"/>
            <a:ext cx="10515600" cy="4024312"/>
          </a:xfrm>
        </p:spPr>
        <p:txBody>
          <a:bodyPr/>
          <a:lstStyle/>
          <a:p>
            <a:pPr algn="ctr"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3200" b="1" i="1" smtClean="0">
                <a:solidFill>
                  <a:srgbClr val="385723"/>
                </a:solidFill>
                <a:latin typeface="Georgia" pitchFamily="18" charset="0"/>
                <a:cs typeface="Courier New" pitchFamily="49" charset="0"/>
              </a:rPr>
              <a:t/>
            </a:r>
            <a:br>
              <a:rPr lang="ru-RU" sz="3200" b="1" i="1" smtClean="0">
                <a:solidFill>
                  <a:srgbClr val="385723"/>
                </a:solidFill>
                <a:latin typeface="Georgia" pitchFamily="18" charset="0"/>
                <a:cs typeface="Courier New" pitchFamily="49" charset="0"/>
              </a:rPr>
            </a:br>
            <a:r>
              <a:rPr lang="ru-RU" sz="4800" b="1" smtClean="0">
                <a:solidFill>
                  <a:srgbClr val="C00000"/>
                </a:solidFill>
                <a:latin typeface="Georgia" pitchFamily="18" charset="0"/>
                <a:cs typeface="Courier New" pitchFamily="49" charset="0"/>
              </a:rPr>
              <a:t>«Психолого- педагогическая помощь </a:t>
            </a:r>
            <a:br>
              <a:rPr lang="ru-RU" sz="4800" b="1" smtClean="0">
                <a:solidFill>
                  <a:srgbClr val="C00000"/>
                </a:solidFill>
                <a:latin typeface="Georgia" pitchFamily="18" charset="0"/>
                <a:cs typeface="Courier New" pitchFamily="49" charset="0"/>
              </a:rPr>
            </a:br>
            <a:r>
              <a:rPr lang="ru-RU" sz="4800" b="1" smtClean="0">
                <a:solidFill>
                  <a:srgbClr val="C00000"/>
                </a:solidFill>
                <a:latin typeface="Georgia" pitchFamily="18" charset="0"/>
                <a:cs typeface="Courier New" pitchFamily="49" charset="0"/>
              </a:rPr>
              <a:t>родителям первоклассников» </a:t>
            </a:r>
            <a:r>
              <a:rPr lang="ru-RU" sz="4800" b="1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/>
            </a:r>
            <a:br>
              <a:rPr lang="ru-RU" sz="4800" b="1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</a:br>
            <a:endParaRPr lang="ru-RU" sz="4800" b="1" smtClean="0">
              <a:solidFill>
                <a:srgbClr val="C00000"/>
              </a:solidFill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287338"/>
            <a:ext cx="11912600" cy="2349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ЗАКОН ВТОРОГО «А»: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АВТОРИТЕТ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АВТОРИТЕТ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РОДИТЕЛЕЙ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2252663"/>
            <a:ext cx="114220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Общайтесь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вашим ребёнком на правах равного партнёра и показывайте образцы поведения, общения, взаимодействия с окружающими.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Выработайте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единую тактику общения с ребенком всех членов семьи. Не стоит выяснять противоречия своих взглядов в присутствии ребенка. Все разногласия должны быть оставлены за дверью.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Высказывайте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 мнение, но не навязывайте ребенку своего взгляда на ту, или иную проблему.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забывайте: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формирует собственное отношения к жизни, может быть, отличное от вашего.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ребенку достаточного количества времени для выражения своего мнения.  Дайте простор его вербальной активности.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Успешная учеба ребенка во многом зависит от эффективного сотрудничества семьи и школы, поэтому будьте готовы в любой момент оставить свои дела и заняться ребенком.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2325" cy="2965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АВТОРИТЕТ УЧИТЕЛЯ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Ваше положительное отношение к школе и учителям упростит ребенку период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адаптации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38" y="2771775"/>
            <a:ext cx="12018962" cy="503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 поступлением в школу в жизни вашего ребенка появился человек более авторитетный, чем вы. Это учитель. 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Уважайте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мнение первоклассника о своем педагоге.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Сотрудничайте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 учителями вашего ребенка, предлагайте помощь, проявляйте активность. В классе с активными родителями, как подмечено, теснее и лучше отношения между детьми, интереснее жизнь.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Не забывайте: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даже если лично у вас, как родителей, есть какие-то вопросы к учителям, вам кажется, что что-то нужно делать по-другому, все трения должны остаться между взрослыми. Иначе ребенок будет вынужден разрываться между любовью к родителям и авторитетом учителя.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Очень вредны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негативные или неуважительные высказывания о школе и учителях «в семейном кругу», это значительно усложнит ребенку адаптационный период, подорвет спокойствие ребенка и уверенность в заботе и согласии между важными для него взрослыми людьми.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Если вас не устраивает или вам не понятна методика обучения, то нужно попросить учителя разъяснить ее особенности и преимущества перед другими способами обучения. Любой учитель сделает это охотно, так как он заинтересован видеть в родителях помощников, а не критиков.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38" y="365125"/>
            <a:ext cx="11753850" cy="1435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ЗАКОН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ТРЕТЬЕГО «А»: АКТИВНОСТЬ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000" dirty="0">
                <a:latin typeface="Georgia" panose="02040502050405020303" pitchFamily="18" charset="0"/>
              </a:rPr>
              <a:t> 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АКТИВНОЕ СОТРУДНИЧЕСТВО СЕМЬИ И ШКОЛЫ</a:t>
            </a:r>
            <a:b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Четыре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основных ошибки, которые могут быть допущены родителями: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23863" y="2820988"/>
            <a:ext cx="11541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Ошибка первая: </a:t>
            </a:r>
            <a:r>
              <a:rPr lang="ru-RU" sz="3200" b="1" i="1">
                <a:solidFill>
                  <a:srgbClr val="002060"/>
                </a:solidFill>
                <a:latin typeface="Georgia" pitchFamily="18" charset="0"/>
              </a:rPr>
              <a:t>несогласованность действий семьи и школы </a:t>
            </a:r>
          </a:p>
          <a:p>
            <a:endParaRPr lang="ru-RU" sz="2000" b="1" i="1"/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</a:rPr>
              <a:t>Не позволяйте </a:t>
            </a:r>
            <a:r>
              <a:rPr lang="ru-RU" sz="2000" b="1" i="1">
                <a:solidFill>
                  <a:srgbClr val="C00000"/>
                </a:solidFill>
              </a:rPr>
              <a:t>себе </a:t>
            </a:r>
            <a:r>
              <a:rPr lang="ru-RU" sz="2000" b="1"/>
              <a:t>обсуждать разногласия со школой в присутствии детей.</a:t>
            </a:r>
          </a:p>
          <a:p>
            <a:pPr>
              <a:buFont typeface="Wingdings" pitchFamily="2" charset="2"/>
              <a:buChar char="q"/>
            </a:pPr>
            <a:endParaRPr lang="ru-RU" sz="2000" b="1"/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</a:rPr>
              <a:t>Не допускайте </a:t>
            </a:r>
            <a:r>
              <a:rPr lang="ru-RU" sz="2000" b="1"/>
              <a:t>негативные высказывания в адрес учителей.</a:t>
            </a:r>
          </a:p>
          <a:p>
            <a:pPr>
              <a:buFont typeface="Wingdings" pitchFamily="2" charset="2"/>
              <a:buChar char="q"/>
            </a:pPr>
            <a:endParaRPr lang="ru-RU" sz="2000" b="1"/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</a:rPr>
              <a:t>Не пренебрегайте </a:t>
            </a:r>
            <a:r>
              <a:rPr lang="ru-RU" sz="2000" b="1"/>
              <a:t>рекомендациями педагогов, специалистов, администрации школы.</a:t>
            </a:r>
          </a:p>
          <a:p>
            <a:pPr>
              <a:buFont typeface="Wingdings" pitchFamily="2" charset="2"/>
              <a:buChar char="q"/>
            </a:pPr>
            <a:endParaRPr lang="ru-RU" sz="2000" b="1"/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C00000"/>
                </a:solidFill>
              </a:rPr>
              <a:t>Не занимайте </a:t>
            </a:r>
            <a:r>
              <a:rPr lang="ru-RU" sz="2000" b="1"/>
              <a:t>позицию «есть вещи и поважнее школы». </a:t>
            </a:r>
          </a:p>
          <a:p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Ошибка вторая: </a:t>
            </a: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эпизодический характер контактов </a:t>
            </a:r>
            <a:endParaRPr lang="ru-RU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4562475" y="1690688"/>
            <a:ext cx="73056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Постарайтесь,</a:t>
            </a:r>
            <a:r>
              <a:rPr lang="ru-RU" b="1" i="1"/>
              <a:t> чтобы посещение школы не было «от случая к случаю» или потому что произошло что-либо чрезвычайное.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i="1"/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Не игнорируйте </a:t>
            </a:r>
            <a:r>
              <a:rPr lang="ru-RU" b="1" i="1"/>
              <a:t>родительские собрания и другие мероприятия.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i="1"/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Результатом </a:t>
            </a:r>
            <a:r>
              <a:rPr lang="ru-RU" b="1" i="1"/>
              <a:t>редкости и эпизодичности контактов со школой станет ваше низкая осведомленность о жизни ребенка, его интересах, увлечениях, друзьях, заботах.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i="1"/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Это приведет </a:t>
            </a:r>
            <a:r>
              <a:rPr lang="ru-RU" b="1" i="1"/>
              <a:t>к накоплению непонимания, отделению педагогов, детей и родителей друг от друга, к низкой педагогической культуре родителей.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i="1"/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Вследствие этого </a:t>
            </a:r>
            <a:r>
              <a:rPr lang="ru-RU" b="1" i="1"/>
              <a:t>может резко возрасти количество ошибок, допускаемых родителями и педагогами в воспитании детей.</a:t>
            </a:r>
            <a:br>
              <a:rPr lang="ru-RU" b="1" i="1"/>
            </a:br>
            <a:r>
              <a:rPr lang="ru-RU" b="1" i="1"/>
              <a:t/>
            </a:r>
            <a:br>
              <a:rPr lang="ru-RU" b="1" i="1"/>
            </a:br>
            <a:endParaRPr lang="ru-RU" b="1" i="1"/>
          </a:p>
        </p:txBody>
      </p:sp>
      <p:pic>
        <p:nvPicPr>
          <p:cNvPr id="3891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" y="1690688"/>
            <a:ext cx="365125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Ошибка третья: </a:t>
            </a: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разделение «сфер влияния»</a:t>
            </a:r>
            <a:endParaRPr lang="ru-RU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096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2632075"/>
            <a:ext cx="4762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5573713" y="1771650"/>
            <a:ext cx="6448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>
                <a:solidFill>
                  <a:srgbClr val="C00000"/>
                </a:solidFill>
              </a:rPr>
              <a:t>Иногда родители убеждены</a:t>
            </a:r>
            <a:r>
              <a:rPr lang="ru-RU" sz="2400" b="1"/>
              <a:t>, что их задача — обеспечить материальное благополучие ребенка, а воспитывать его должна школа.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>
                <a:solidFill>
                  <a:srgbClr val="C00000"/>
                </a:solidFill>
              </a:rPr>
              <a:t>В результате </a:t>
            </a:r>
            <a:r>
              <a:rPr lang="ru-RU" sz="2400" b="1"/>
              <a:t>в жизни ребенка появляется пространство, свободное от воспитательных воздействий семьи.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>
                <a:solidFill>
                  <a:srgbClr val="C00000"/>
                </a:solidFill>
              </a:rPr>
              <a:t>Это пространство </a:t>
            </a:r>
            <a:r>
              <a:rPr lang="ru-RU" sz="2400" b="1"/>
              <a:t>может быть заполнено негативными влияниями и привести к трудновоспитуемости.</a:t>
            </a:r>
            <a:br>
              <a:rPr lang="ru-RU" sz="2400" b="1"/>
            </a:b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Ошибка четвертая: </a:t>
            </a:r>
            <a:r>
              <a:rPr lang="ru-RU" sz="4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система </a:t>
            </a:r>
            <a:r>
              <a:rPr lang="ru-RU" sz="4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«руководящих указаний» как основа взаимодействия, </a:t>
            </a:r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тотальный контроль, неоправданное вмешательство в деятельность школы со стороны </a:t>
            </a: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семьи 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301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3810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4340225" y="2859088"/>
            <a:ext cx="75660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 этом случае родители убеждены, что только они знают, как воспитывать ребенка, и ссылаются на, что лучше них никто их ребенка не знает. </a:t>
            </a:r>
          </a:p>
          <a:p>
            <a:endParaRPr lang="ru-RU" sz="2400" b="1"/>
          </a:p>
          <a:p>
            <a:r>
              <a:rPr lang="ru-RU" sz="2400" b="1"/>
              <a:t>Результатом является отрицательное отношение ребенка к старшим, сопротивление любым воспитательным воздействиям или же отставание в развитии самостоятельности, инициативности,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Georgia" pitchFamily="18" charset="0"/>
              </a:rPr>
              <a:t/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/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/>
            </a:r>
            <a:br>
              <a:rPr lang="ru-RU" sz="2800" smtClean="0">
                <a:latin typeface="Georgia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Georgia" pitchFamily="18" charset="0"/>
              </a:rPr>
              <a:t>Чтобы ваш ребенок был уверенным в себе, имел адекватную самооценку, был смелым, инициативным, будьте внимательны к своей речи:</a:t>
            </a:r>
            <a:br>
              <a:rPr lang="ru-RU" sz="2800" b="1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800" b="1" i="1" smtClean="0">
                <a:solidFill>
                  <a:srgbClr val="C00000"/>
                </a:solidFill>
                <a:latin typeface="Georgia" pitchFamily="18" charset="0"/>
              </a:rPr>
              <a:t>проанализируйте, есть ли у вас негативные установки и удалите их из своего общения с ребенком.  </a:t>
            </a:r>
            <a:r>
              <a:rPr lang="ru-RU" sz="2800" b="1" i="1" smtClean="0">
                <a:latin typeface="Georgia" pitchFamily="18" charset="0"/>
              </a:rPr>
              <a:t/>
            </a:r>
            <a:br>
              <a:rPr lang="ru-RU" sz="2800" b="1" i="1" smtClean="0">
                <a:latin typeface="Georgia" pitchFamily="18" charset="0"/>
              </a:rPr>
            </a:br>
            <a:r>
              <a:rPr lang="ru-RU" sz="2800" i="1" smtClean="0">
                <a:latin typeface="Georgia" pitchFamily="18" charset="0"/>
              </a:rPr>
              <a:t> 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513138" y="2435225"/>
            <a:ext cx="8461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latin typeface="Calibri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НЕГАТИВНЫЕ РОДИТЕЛЬСКИЕ УСТАНОВКИ</a:t>
            </a:r>
          </a:p>
          <a:p>
            <a:pPr lvl="1">
              <a:defRPr/>
            </a:pPr>
            <a:endParaRPr lang="ru-RU" b="1" dirty="0"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«Глаза бы мои тебя не видели!», «Мне не нужен такой плохой мальчик», «Сколько тревог ты мне принес»! </a:t>
            </a:r>
            <a:r>
              <a:rPr lang="ru-RU" dirty="0">
                <a:latin typeface="Calibri" pitchFamily="34" charset="0"/>
              </a:rPr>
              <a:t>(обвинения родителей). Ребенок делает для себя вывод: "Лучше бы меня не было". 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«Что ты ведешь себя, как маленький?!" </a:t>
            </a:r>
            <a:r>
              <a:rPr lang="ru-RU" dirty="0">
                <a:latin typeface="Calibri" pitchFamily="34" charset="0"/>
              </a:rPr>
              <a:t>Данная установка приводит к тому, что во взрослой жизни люди берут на себя слишком много обязательств, у них возникают трудности в общении со своими детьми, поскольку им легче вовлекать ребенка в свои заботы и дела, чем входить в его состояние детства. </a:t>
            </a:r>
          </a:p>
          <a:p>
            <a:pPr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4506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27368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  <a:latin typeface="Georgia" pitchFamily="18" charset="0"/>
              </a:rPr>
              <a:t>НЕГАТИВНЫЕ РОДИТЕЛЬСКИЕ УСТАНОВКИ</a:t>
            </a:r>
            <a:br>
              <a:rPr lang="ru-RU" sz="3200" b="1" smtClean="0">
                <a:solidFill>
                  <a:srgbClr val="7030A0"/>
                </a:solidFill>
                <a:latin typeface="Georgia" pitchFamily="18" charset="0"/>
              </a:rPr>
            </a:br>
            <a:endParaRPr lang="ru-RU" sz="320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001713" y="1096963"/>
            <a:ext cx="1062513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b="1" u="sng">
                <a:solidFill>
                  <a:srgbClr val="C00000"/>
                </a:solidFill>
                <a:latin typeface="Calibri" pitchFamily="34" charset="0"/>
              </a:rPr>
              <a:t>4. "Как тебе не стыдно бояться собаки?", "Как ты можешь злиться на папу?".</a:t>
            </a:r>
            <a:r>
              <a:rPr lang="ru-RU" sz="2400" u="sng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Такие эмоции, как гнев, страх, обида, находятся под запретом. Это эмоции обладают силой разрушения внутренней гармонии личности. Впоследствии человек не может высказать словами свои чувства. </a:t>
            </a:r>
          </a:p>
          <a:p>
            <a:pPr lvl="1"/>
            <a:endParaRPr lang="ru-RU" sz="2400">
              <a:latin typeface="Calibri" pitchFamily="34" charset="0"/>
            </a:endParaRPr>
          </a:p>
          <a:p>
            <a:pPr lvl="1"/>
            <a:r>
              <a:rPr lang="ru-RU" sz="2400" u="sng">
                <a:solidFill>
                  <a:srgbClr val="C00000"/>
                </a:solidFill>
                <a:latin typeface="Calibri" pitchFamily="34" charset="0"/>
              </a:rPr>
              <a:t>5. </a:t>
            </a:r>
            <a:r>
              <a:rPr lang="ru-RU" sz="2400" b="1" u="sng">
                <a:solidFill>
                  <a:srgbClr val="C00000"/>
                </a:solidFill>
                <a:latin typeface="Calibri" pitchFamily="34" charset="0"/>
              </a:rPr>
              <a:t>"Подумаешь, какой-то синяк"</a:t>
            </a:r>
            <a:r>
              <a:rPr lang="ru-RU" sz="2400" u="sng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ru-RU" sz="2400">
                <a:latin typeface="Calibri" pitchFamily="34" charset="0"/>
              </a:rPr>
              <a:t>Пренебрежение к ощущениям ребенка. Родители не принимают во внимание физическую боль, ощущения ребенка, что в будущем у него утрачивается способность к безопасности. Последствия: утрачивается контроль над телом (как одно из проявлений - ожирение). </a:t>
            </a:r>
          </a:p>
          <a:p>
            <a:pPr lvl="1"/>
            <a:endParaRPr lang="ru-RU" sz="2400">
              <a:solidFill>
                <a:srgbClr val="C00000"/>
              </a:solidFill>
              <a:latin typeface="Calibri" pitchFamily="34" charset="0"/>
            </a:endParaRPr>
          </a:p>
          <a:p>
            <a:pPr lvl="1"/>
            <a:r>
              <a:rPr lang="ru-RU" sz="2400" u="sng">
                <a:solidFill>
                  <a:srgbClr val="C00000"/>
                </a:solidFill>
                <a:latin typeface="Calibri" pitchFamily="34" charset="0"/>
              </a:rPr>
              <a:t>6. </a:t>
            </a:r>
            <a:r>
              <a:rPr lang="ru-RU" sz="2400" b="1" u="sng">
                <a:solidFill>
                  <a:srgbClr val="C00000"/>
                </a:solidFill>
                <a:latin typeface="Calibri" pitchFamily="34" charset="0"/>
              </a:rPr>
              <a:t>"У тебя все равно ничего не получится!" </a:t>
            </a:r>
            <a:r>
              <a:rPr lang="ru-RU" sz="2400">
                <a:latin typeface="Calibri" pitchFamily="34" charset="0"/>
              </a:rPr>
              <a:t>Неверие в возможность достижения ребенком успеха. Даже если ребенок трудолюбив и старателен, он будет считать свои достижения незаслуженными. </a:t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alpha val="6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Georgia" pitchFamily="18" charset="0"/>
              </a:rPr>
              <a:t>НЕГАТИВНЫЕ РОДИТЕЛЬСКИЕ УСТАНОВКИ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760413" y="927100"/>
            <a:ext cx="11174412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b="1" u="sng">
                <a:solidFill>
                  <a:srgbClr val="002060"/>
                </a:solidFill>
                <a:latin typeface="Calibri" pitchFamily="34" charset="0"/>
              </a:rPr>
              <a:t>7</a:t>
            </a:r>
            <a:r>
              <a:rPr lang="ru-RU" sz="2000" b="1" u="sng">
                <a:solidFill>
                  <a:srgbClr val="002060"/>
                </a:solidFill>
                <a:latin typeface="Calibri" pitchFamily="34" charset="0"/>
              </a:rPr>
              <a:t>. Никому не верь, кроме меня", "Кто, кроме меня, скажет тебе правду?"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sz="2000">
                <a:latin typeface="Calibri" pitchFamily="34" charset="0"/>
              </a:rPr>
              <a:t>Данная установка учит ребенка не доверять другим людям, считать, что любая близость, откровение для него опасны. Последствия: человек не умеет определять, можно ли доверять другим, нечувствителен ко лжи или, наоборот, подозрителен во всем. 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8. </a:t>
            </a:r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"Не делай сам - опасно!", "Я сама сделаю", "Дай, я помогу", "Не делай сам, подожди меня".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С такими опасениями родители обращаются к младшим и "поздним" детям в семье. Последствия: чувство страха в начале каждого дела, оттягивание любой работы. 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9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."</a:t>
            </a:r>
            <a:r>
              <a:rPr lang="ru-RU" sz="2000" b="1" u="sng">
                <a:solidFill>
                  <a:srgbClr val="002060"/>
                </a:solidFill>
                <a:latin typeface="Calibri" pitchFamily="34" charset="0"/>
              </a:rPr>
              <a:t>Будь похожим на …" (например, "Ты можешь лучше«)</a:t>
            </a:r>
            <a:r>
              <a:rPr lang="ru-RU" sz="2000">
                <a:latin typeface="Calibri" pitchFamily="34" charset="0"/>
              </a:rPr>
              <a:t>Эти фразы родителей выражают недовольство, желание, чтобы их ребенок превосходил других. Последствия: человек постоянно недоволен собой. Корректирующее воздействие: ориентировать человека на конкретный результат, давать объективную положительную оценку. 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10. </a:t>
            </a:r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"Ты у меня такой слабенький".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Ребенок получает фактически запрет на здоровье, на хорошее самочувствие. Он воспитывается в культе болезни. Ребенок привыкает, что на него обращают больше внимание из-за его болезни, а главный акцент в любом разговоре делается на недуг. Он действительно плохо себя чувствует, развивая этим чувство вины у других, повышая собственную самооценку.</a:t>
            </a:r>
          </a:p>
          <a:p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269875" y="307975"/>
            <a:ext cx="11790363" cy="1382713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2100" b="1" smtClean="0">
                <a:solidFill>
                  <a:srgbClr val="C00000"/>
                </a:solidFill>
                <a:latin typeface="Georgia" pitchFamily="18" charset="0"/>
              </a:rPr>
              <a:t>ПОМНИТЕ: </a:t>
            </a:r>
            <a:r>
              <a:rPr lang="ru-RU" sz="2100" b="1" i="1" smtClean="0">
                <a:solidFill>
                  <a:srgbClr val="C00000"/>
                </a:solidFill>
                <a:latin typeface="Georgia" pitchFamily="18" charset="0"/>
              </a:rPr>
              <a:t>Ребенок относится к себе так, как относятся к нему взрослые. </a:t>
            </a:r>
            <a:br>
              <a:rPr lang="ru-RU" sz="2100" b="1" i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smtClean="0">
                <a:solidFill>
                  <a:srgbClr val="7030A0"/>
                </a:solidFill>
                <a:latin typeface="Georgia" pitchFamily="18" charset="0"/>
              </a:rPr>
              <a:t>Негативные установки способны программировать поведение ребенка на годы вперед. Слова, сказанные родителями, часто впопыхах, не задумываясь, превращаются в директивы (команды к действию, поведению, мыслям)  и определяют дальнейшее развитие ребенка.</a:t>
            </a:r>
            <a:br>
              <a:rPr lang="ru-RU" sz="1800" b="1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1800" b="1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1800" b="1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1800" b="1" i="1" smtClean="0">
                <a:solidFill>
                  <a:srgbClr val="C00000"/>
                </a:solidFill>
                <a:latin typeface="Georgia" pitchFamily="18" charset="0"/>
              </a:rPr>
              <a:t>Найдите в своем арсенале слова любви и восхищения, адресованные вашему ребенку. </a:t>
            </a:r>
            <a:br>
              <a:rPr lang="ru-RU" sz="1800" b="1" i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>					</a:t>
            </a:r>
            <a:r>
              <a:rPr lang="ru-RU" sz="1800" smtClean="0">
                <a:solidFill>
                  <a:srgbClr val="7030A0"/>
                </a:solidFill>
                <a:latin typeface="Georgia" pitchFamily="18" charset="0"/>
              </a:rPr>
              <a:t>Вот ТРИДЦАТЬ способов сказать ребенку «Я тебя люблю». </a:t>
            </a: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endParaRPr lang="ru-RU" sz="1800" b="1" smtClean="0">
              <a:latin typeface="Georgia" pitchFamily="18" charset="0"/>
            </a:endParaRPr>
          </a:p>
        </p:txBody>
      </p:sp>
      <p:pic>
        <p:nvPicPr>
          <p:cNvPr id="5120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2365375"/>
            <a:ext cx="4443412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4918075" y="2365375"/>
            <a:ext cx="72739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 Молодец!  2. Хорошо! 3. Удивительно! 4. Гораздо лучше, чем я ожидал. 5. Великолепно! 6. Прекрасно! 7. Грандиозно! 8. Незабываемо! 9. Именно этого мы давно ждали. 10. Это трогает меня до глубины души.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11. Как ты здорово сказал - просто и ясно. 12. Остроумно. 13. Экстра-класс. 14 . Талантливо. 15. Ты сегодня много сделал. 16. Отлично! 17. Уже лучше. 18. Замечательно. 19. Поразительно. 20. Красота!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21. Как в сказке. 22. Очень ясно. 23. Ярко, образно. 24. Прекрасное начало. 25. Ты на верном пути. 26. Ты отлично в этом разобрался! 27. Ты ловко это делаешь. 28. Это как раз то, что нужно. 29. Ух!!! 30. Поздравляю!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23950" y="452438"/>
            <a:ext cx="10999788" cy="39846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Georgia" pitchFamily="18" charset="0"/>
              </a:rPr>
              <a:t/>
            </a:r>
            <a:br>
              <a:rPr lang="ru-RU" sz="2800" smtClean="0">
                <a:latin typeface="Georgia" pitchFamily="18" charset="0"/>
              </a:rPr>
            </a:br>
            <a:endParaRPr lang="ru-RU" sz="3200" b="1" smtClean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6387" name="Рисунок 3" descr="http://sch134.minsk.edu.by/sm_full.aspx?guid=39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3" y="2019300"/>
            <a:ext cx="1819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70263" y="552450"/>
            <a:ext cx="8589962" cy="511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Почему  у ребенка могут возникнуть трудности?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предъявляются новые требования: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слушать, не отвлекаться, подчиняться установленным правилам и порядку.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Появляются новые требования со стороны родителей: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режима дня, появление самостоятельности в поведении, выполнение поручений по самообслуживанию.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входит в новые отношения со сверстниками: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начинает волноваться, сможет ли он учиться как все, будут ли дружить с ним ребята, не будут ли обижать его словами или действиями.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4138613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75" y="365125"/>
            <a:ext cx="11799888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Рекомендации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нейро-психофизиологов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для родителей будущих первоклассников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мальчиков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девочек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5121275" y="2174875"/>
            <a:ext cx="67278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  <a:r>
              <a:rPr lang="ru-RU"/>
              <a:t>. </a:t>
            </a:r>
            <a:r>
              <a:rPr lang="ru-RU">
                <a:solidFill>
                  <a:srgbClr val="C00000"/>
                </a:solidFill>
              </a:rPr>
              <a:t>Никогда не забывайте, что перед вами не просто ребёнок, а мальчик или девочка с присущими им особенностями восприятия, мышления, эмоций. Воспитывать, обучать и даже любить их надо по-разному. Но обязательно очень любить. </a:t>
            </a:r>
            <a:br>
              <a:rPr lang="ru-RU">
                <a:solidFill>
                  <a:srgbClr val="C00000"/>
                </a:solidFill>
              </a:rPr>
            </a:br>
            <a:r>
              <a:rPr lang="ru-RU"/>
              <a:t>2. Никогда не сравнивайте мальчиков и девочек, не ставьте одних в пример другим: они разные даже по биологическому возрасту – девочки обычно старше ровесников – мальчиков. </a:t>
            </a:r>
            <a:br>
              <a:rPr lang="ru-RU"/>
            </a:br>
            <a:r>
              <a:rPr lang="ru-RU"/>
              <a:t>3. </a:t>
            </a:r>
            <a:r>
              <a:rPr lang="ru-RU">
                <a:solidFill>
                  <a:srgbClr val="C00000"/>
                </a:solidFill>
              </a:rPr>
              <a:t>Не забывайте, что мальчики и девочки по-разному видят, слышат, осязают, по-разному воспринимают пространство и ориентируются в нём, а главное – по-разному осмысливают всё, с чем сталкиваются в этом мире. И уж, конечно, не так, как мы – взрослые. </a:t>
            </a:r>
            <a:br>
              <a:rPr lang="ru-RU">
                <a:solidFill>
                  <a:srgbClr val="C00000"/>
                </a:solidFill>
              </a:rPr>
            </a:br>
            <a:r>
              <a:rPr lang="ru-RU"/>
              <a:t>4. Не переучивайте левшу насильно - дело не в руке, а в устройстве мозга. </a:t>
            </a:r>
            <a:br>
              <a:rPr lang="ru-RU"/>
            </a:br>
            <a:r>
              <a:rPr lang="ru-RU">
                <a:solidFill>
                  <a:srgbClr val="C00000"/>
                </a:solidFill>
              </a:rPr>
              <a:t>5. Будьте последовательны в воспитании ребенка. </a:t>
            </a:r>
            <a:br>
              <a:rPr lang="ru-RU">
                <a:solidFill>
                  <a:srgbClr val="C00000"/>
                </a:solidFill>
              </a:rPr>
            </a:br>
            <a:r>
              <a:rPr lang="ru-RU"/>
              <a:t> </a:t>
            </a:r>
            <a:br>
              <a:rPr lang="ru-RU"/>
            </a:br>
            <a:endParaRPr lang="ru-RU"/>
          </a:p>
        </p:txBody>
      </p:sp>
      <p:pic>
        <p:nvPicPr>
          <p:cNvPr id="532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2782888"/>
            <a:ext cx="44180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1136313" cy="1619250"/>
          </a:xfrm>
          <a:gradFill>
            <a:gsLst>
              <a:gs pos="0">
                <a:schemeClr val="accent2">
                  <a:alpha val="6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Способствуйте </a:t>
            </a:r>
            <a:r>
              <a:rPr lang="ru-RU" b="1" dirty="0">
                <a:solidFill>
                  <a:srgbClr val="C00000"/>
                </a:solidFill>
              </a:rPr>
              <a:t>повышению самооценки ребенка, чаще хвалите его, но так, чтобы он знал за что.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3419475" y="2035175"/>
            <a:ext cx="8853488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7030A0"/>
                </a:solidFill>
                <a:latin typeface="Georgia" pitchFamily="18" charset="0"/>
              </a:rPr>
              <a:t>Трудности ребёнка – это и ваши трудности. </a:t>
            </a:r>
          </a:p>
          <a:p>
            <a:r>
              <a:rPr lang="ru-RU" sz="2000" b="1" i="1">
                <a:solidFill>
                  <a:srgbClr val="7030A0"/>
                </a:solidFill>
                <a:latin typeface="Georgia" pitchFamily="18" charset="0"/>
              </a:rPr>
              <a:t>Справиться с затруднениями вместе легче и быстрее! </a:t>
            </a:r>
          </a:p>
          <a:p>
            <a:r>
              <a:rPr lang="ru-RU" sz="2000" b="1" i="1">
                <a:solidFill>
                  <a:srgbClr val="C00000"/>
                </a:solidFill>
                <a:latin typeface="Georgia" pitchFamily="18" charset="0"/>
              </a:rPr>
              <a:t>Дарите своим детям любовь безусловную, о которой поэт сказал так:</a:t>
            </a:r>
          </a:p>
          <a:p>
            <a:r>
              <a:rPr lang="ru-RU" sz="2000" b="1">
                <a:solidFill>
                  <a:srgbClr val="0070C0"/>
                </a:solidFill>
              </a:rPr>
              <a:t>Мы любим тебя без особых причин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ты - внук,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ты - сын,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малыш,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растёшь,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на папу и маму похож.</a:t>
            </a:r>
          </a:p>
          <a:p>
            <a:r>
              <a:rPr lang="ru-RU" sz="2000" b="1">
                <a:solidFill>
                  <a:srgbClr val="0070C0"/>
                </a:solidFill>
              </a:rPr>
              <a:t>И эта любовь до конца твоих дней</a:t>
            </a:r>
          </a:p>
          <a:p>
            <a:r>
              <a:rPr lang="ru-RU" sz="2000" b="1">
                <a:solidFill>
                  <a:srgbClr val="0070C0"/>
                </a:solidFill>
              </a:rPr>
              <a:t>Останется тайной опорой твоей.</a:t>
            </a:r>
          </a:p>
          <a:p>
            <a:endParaRPr lang="ru-RU" sz="2000" b="1">
              <a:solidFill>
                <a:srgbClr val="0070C0"/>
              </a:solidFill>
            </a:endParaRPr>
          </a:p>
          <a:p>
            <a:pPr hangingPunct="0"/>
            <a:r>
              <a:rPr lang="ru-RU" sz="2000" b="1" i="1">
                <a:solidFill>
                  <a:srgbClr val="C00000"/>
                </a:solidFill>
                <a:latin typeface="Georgia" pitchFamily="18" charset="0"/>
              </a:rPr>
              <a:t>«С детством, полным любви, можно прожить всю жизнь», утверждал великий педагог Г. Песталоцци.</a:t>
            </a:r>
          </a:p>
          <a:p>
            <a:pPr hangingPunct="0"/>
            <a:r>
              <a:rPr lang="ru-RU" sz="2400">
                <a:latin typeface="Calibri" pitchFamily="34" charset="0"/>
              </a:rPr>
              <a:t> </a:t>
            </a:r>
          </a:p>
          <a:p>
            <a:endParaRPr lang="ru-RU" sz="2400">
              <a:latin typeface="Calibri" pitchFamily="34" charset="0"/>
            </a:endParaRPr>
          </a:p>
          <a:p>
            <a:pPr algn="ctr"/>
            <a:endParaRPr lang="ru-RU" sz="2400" b="1" i="1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2400" b="1" i="1">
                <a:latin typeface="Georgia" pitchFamily="18" charset="0"/>
              </a:rPr>
              <a:t/>
            </a:r>
            <a:br>
              <a:rPr lang="ru-RU" sz="2400" b="1" i="1">
                <a:latin typeface="Georgia" pitchFamily="18" charset="0"/>
              </a:rPr>
            </a:br>
            <a:endParaRPr lang="ru-RU" sz="2400" b="1" i="1">
              <a:latin typeface="Georgia" pitchFamily="18" charset="0"/>
            </a:endParaRPr>
          </a:p>
        </p:txBody>
      </p:sp>
      <p:pic>
        <p:nvPicPr>
          <p:cNvPr id="5530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2127250"/>
            <a:ext cx="317976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250825"/>
            <a:ext cx="10515600" cy="1806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Уважаемые родители! 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Желаем вам и вашим первоклассникам  успехов </a:t>
            </a:r>
            <a:r>
              <a:rPr lang="ru-RU" smtClean="0">
                <a:solidFill>
                  <a:srgbClr val="7030A0"/>
                </a:solidFill>
                <a:latin typeface="Georgia" panose="02040502050405020303" pitchFamily="18" charset="0"/>
              </a:rPr>
              <a:t>во всем!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Будьте счастливы!</a:t>
            </a:r>
            <a:b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599113" y="2057400"/>
            <a:ext cx="6278562" cy="4800600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счастье, любовь и удача,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летом поездки на дачу.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праздник, семейные даты,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Подарки, покупки, приятные траты.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Рождение детей, первый шаг, первый лепет,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Мечты о хорошем, волнение и трепет.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Семья – это труд, друг о друге забота,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Семья – это много домашней работы.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важно! Семья – это сложно!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счастливо жить одному невозможно!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Всегда будьте вместе, любовь берегите,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Обиды и ссоры подальше гоните,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Хочу, чтоб про вас говорили друзья: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Какая хорошая Ваша семья!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5734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81238"/>
            <a:ext cx="445611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mtClean="0">
                <a:solidFill>
                  <a:schemeClr val="accent2"/>
                </a:solidFill>
              </a:rPr>
              <a:t>Общение с ребенком</a:t>
            </a:r>
          </a:p>
        </p:txBody>
      </p:sp>
      <p:pic>
        <p:nvPicPr>
          <p:cNvPr id="59396" name="Рисунок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62125"/>
            <a:ext cx="6807200" cy="4591050"/>
          </a:xfrm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999288" y="344488"/>
            <a:ext cx="51927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1.  С каким лицом вы чаще всего общаетесь со своим ребенком?</a:t>
            </a:r>
            <a:endParaRPr lang="ru-RU" sz="2800" b="1">
              <a:solidFill>
                <a:schemeClr val="hlink"/>
              </a:solidFill>
            </a:endParaRPr>
          </a:p>
          <a:p>
            <a:pPr eaLnBrk="0" hangingPunct="0"/>
            <a:r>
              <a:rPr lang="ru-RU" sz="28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2.  С каким лицом чаще всего общается с вами ваш ребенок?</a:t>
            </a:r>
            <a:endParaRPr lang="ru-RU" sz="2800" b="1">
              <a:solidFill>
                <a:schemeClr val="hlink"/>
              </a:solidFill>
            </a:endParaRPr>
          </a:p>
          <a:p>
            <a:pPr eaLnBrk="0" hangingPunct="0"/>
            <a:endParaRPr lang="ru-RU" sz="2800" b="1">
              <a:solidFill>
                <a:schemeClr val="hlink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980238" y="3998913"/>
            <a:ext cx="5211762" cy="1968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1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cs typeface="Times New Roman" pitchFamily="18" charset="0"/>
              </a:rPr>
            </a:br>
            <a:r>
              <a:rPr lang="ru-RU" sz="28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3. Каким, по вашему мнению, должно быть лицо вашего ребенка во время общения с вами.</a:t>
            </a:r>
            <a:endParaRPr lang="ru-RU" sz="28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75" y="461963"/>
            <a:ext cx="10952163" cy="2070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При всех изменениях, произошедших в жизни 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ребёнка в связи с началом обучения в школе,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родителям не стоит забывать: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6050" y="2127250"/>
            <a:ext cx="6623050" cy="295433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Первоклассники остаются очень эмоциональными;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Обладают повышенной возбудимостью;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утомляются;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внимание неустойчиво;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зависит от внешней ситуации.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843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2344738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20700" y="279400"/>
            <a:ext cx="11453813" cy="192405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Georgia" pitchFamily="18" charset="0"/>
              </a:rPr>
              <a:t>			</a:t>
            </a:r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ЗАКОН ТРЕХ «А»: </a:t>
            </a:r>
            <a:br>
              <a:rPr lang="ru-RU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Georgia" pitchFamily="18" charset="0"/>
              </a:rPr>
              <a:t>АДАПТАЦИЯ, АВТОРИТЕТ, АКТИВНОСТЬ</a:t>
            </a:r>
            <a:br>
              <a:rPr lang="ru-RU" sz="3600" b="1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0483" name="Рисунок 2" descr="http://sch134.minsk.edu.by/sm_full.aspx?guid=66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089150"/>
            <a:ext cx="36099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43363" y="1963738"/>
            <a:ext cx="814863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+mn-cs"/>
              </a:rPr>
              <a:t>АДАПТАЦИЯ РЕБЕНКА К ОБУЧЕНИЮ В ШКОЛЕ </a:t>
            </a:r>
            <a:r>
              <a:rPr lang="ru-RU" b="1" dirty="0">
                <a:solidFill>
                  <a:srgbClr val="7030A0"/>
                </a:solidFill>
                <a:latin typeface="+mn-lt"/>
                <a:cs typeface="+mn-cs"/>
              </a:rPr>
              <a:t>– задача родителей: оказать первокласснику моральную и эмоциональную  поддержку, помочь разобраться в непривычной обстановке; период адаптации к школе может продолжаться от 2 недель до полугода.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АВТОРИТЕТ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– задача родителей: укрепление и развитие на новый уровень  авторитета родителей, формирование авторитета учителя, школы.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  <a:cs typeface="+mn-cs"/>
              </a:rPr>
              <a:t>АКТИВНОСТЬ </a:t>
            </a: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– задача родителей: установить тесный контакт с педагогом, согласовать требования, чтобы ребенок не пострадал от разногласий, прислушаться к 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советам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.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075" y="365125"/>
            <a:ext cx="11598275" cy="1492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АДАПТАЦИЯ 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РЕБЕНКА </a:t>
            </a: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 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ОБУЧЕНИЮ В </a:t>
            </a: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ШКОЛЕ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			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Советы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родителям</a:t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913188" y="1030288"/>
            <a:ext cx="82042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4000" b="1">
                <a:solidFill>
                  <a:srgbClr val="C00000"/>
                </a:solidFill>
                <a:latin typeface="Georgia" pitchFamily="18" charset="0"/>
              </a:rPr>
              <a:t>Совет первый:</a:t>
            </a:r>
            <a:r>
              <a:rPr lang="ru-RU" sz="4000" b="1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самое главное, что вам необходимо  дать своему ребенку — это ваше внимание.</a:t>
            </a:r>
          </a:p>
          <a:p>
            <a:pPr>
              <a:buFont typeface="Wingdings" pitchFamily="2" charset="2"/>
              <a:buChar char="v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Будьте терпеливы: </a:t>
            </a:r>
            <a:r>
              <a:rPr lang="ru-RU">
                <a:latin typeface="Calibri" pitchFamily="34" charset="0"/>
              </a:rPr>
              <a:t>внимательно выслушивайте его рассказы о школе, задавайте уточняющие вопросы. </a:t>
            </a:r>
          </a:p>
          <a:p>
            <a:pPr>
              <a:buFont typeface="Wingdings" pitchFamily="2" charset="2"/>
              <a:buChar char="v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Помните: </a:t>
            </a:r>
            <a:r>
              <a:rPr lang="ru-RU">
                <a:latin typeface="Calibri" pitchFamily="34" charset="0"/>
              </a:rPr>
              <a:t>то, что кажется вам не очень важным, для вашего сына или дочери может оказаться самым волнующим событием за весь день! </a:t>
            </a:r>
          </a:p>
          <a:p>
            <a:pPr>
              <a:buFont typeface="Wingdings" pitchFamily="2" charset="2"/>
              <a:buChar char="v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Слушай своего ребенка внимательно: </a:t>
            </a:r>
            <a:r>
              <a:rPr lang="ru-RU">
                <a:latin typeface="Calibri" pitchFamily="34" charset="0"/>
              </a:rPr>
              <a:t>тогда сможете понять, в чем малышу нужна ваша помощь, о чем следует поговорить с учительницей, что реально происходит с ребенком после того, как вы прощаетесь с ним у дверей школы.</a:t>
            </a:r>
          </a:p>
          <a:p>
            <a:pPr>
              <a:buFont typeface="Wingdings" pitchFamily="2" charset="2"/>
              <a:buChar char="v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Школьнику нужно внимание и мамы, и папы.</a:t>
            </a:r>
            <a:r>
              <a:rPr lang="ru-RU">
                <a:latin typeface="Calibri" pitchFamily="34" charset="0"/>
              </a:rPr>
              <a:t> Не забывайте выделять для него время, не обремененное домашними делами, просмотром телевизора или «общением» с компьютером. </a:t>
            </a:r>
          </a:p>
          <a:p>
            <a:pPr>
              <a:buFont typeface="Wingdings" pitchFamily="2" charset="2"/>
              <a:buChar char="v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Помните, </a:t>
            </a:r>
            <a:r>
              <a:rPr lang="ru-RU">
                <a:latin typeface="Calibri" pitchFamily="34" charset="0"/>
              </a:rPr>
              <a:t>что ребёнок больше всего нуждается в нашей любви тогда, когда он её меньше всего её заслуживает (польский педагог, писатель Януш Корчак).</a:t>
            </a:r>
            <a:endParaRPr lang="ru-RU" b="1" i="1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b="1" i="1">
                <a:solidFill>
                  <a:srgbClr val="7030A0"/>
                </a:solidFill>
                <a:latin typeface="Georgia" pitchFamily="18" charset="0"/>
              </a:rPr>
              <a:t>Если ребенок увидит ваш интерес к его делам и заботам, он обязательно почувствует вашу поддержку.</a:t>
            </a:r>
          </a:p>
          <a:p>
            <a:pPr>
              <a:buFont typeface="Wingdings" pitchFamily="2" charset="2"/>
              <a:buChar char="v"/>
            </a:pPr>
            <a:endParaRPr lang="ru-RU">
              <a:latin typeface="Calibri" pitchFamily="34" charset="0"/>
            </a:endParaRP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2379663"/>
            <a:ext cx="3490913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663"/>
            <a:ext cx="11174413" cy="2439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второй: </a:t>
            </a: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поддержите в ребенке его стремление стать школьником, развивайте и поощряйте желание учиться. 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1113" y="2203450"/>
            <a:ext cx="82978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Выражайте </a:t>
            </a:r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искреннюю заинтересованность в школьных делах и заботах вашего ребенка.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Отмечайте его успехи и не скупитесь на похвалу.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его работе обязательно найдите, за что можно было бы его похвалить.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похвала и эмоциональная поддержка («Молодец!», «Ты так хорошо справился!») способны заметно повысить достижения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" y="2660650"/>
            <a:ext cx="399256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0"/>
            <a:ext cx="11472862" cy="13477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третий: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помогите ребенку войти в новый режим жизни.</a:t>
            </a:r>
            <a:b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8625" y="1347788"/>
            <a:ext cx="7812088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Обсудите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ребенком те правила и нормы, с которыми он встретился в школе. Объясните их необходимость и целесообразность.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вместе с ребенком распорядок дня, следите за его соблюдением.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Распорядок дня в жизни первоклассника имеет важное значение. У ребенка появились новые обязанности, которые требуют от него большей собранности, дисциплинированности – распорядок дня помогает правильно сочетать труд и отдых, привыкать к новым условиям жизни.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сна (сон должен составлять не менее 9-10 часов в сутки для полноценного отдыха).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распорядке дня необходимо чередовать малоподвижные виды деятельности с двигательной активностью, познавательные и физические виды деятельности.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Проследите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тем, чтобы уменьшить количество (и отследить качество) просматриваемых телепрограмм и время игры на компьютере.</a:t>
            </a: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3" y="2886075"/>
            <a:ext cx="42084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5" y="336550"/>
            <a:ext cx="11009313" cy="1762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четвертый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умейте сохранять спокойствие по отношению к школьным заботам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трудностям ребенка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1050" y="2098675"/>
            <a:ext cx="7600950" cy="449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пришел из школы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не торопитесь приставать к нему с вопросами, дайте ему расслабиться. Если видите, что он огорчен, лучше позже в спокойной беседе попытайтесь узнать о причинах его беспокойства.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ребёнка чего-то не уметь, что-то не знать – это нормальное положение вещей. На то он и ребёнок – этим нельзя попрекать. Упреки понижают самооценку ребенка, лишают его уверенности в себе.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имеет право на ошибку.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Ваш ребенок пришел в школу, чтобы учиться. Когда человек учится, у него может что-то не сразу получаться, это естественно.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Видя родителей спокойными и уверенными, ребенок почувствует, что бояться школы просто не нужно. </a:t>
            </a:r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724150"/>
            <a:ext cx="402431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0200" cy="1077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пятый: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помогите ребенку установить отношения со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сверстниками 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 чувствовать себя уверенно.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2906713"/>
            <a:ext cx="49657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5203825" y="1790700"/>
            <a:ext cx="6988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>
                <a:solidFill>
                  <a:srgbClr val="C00000"/>
                </a:solidFill>
              </a:rPr>
              <a:t>Хвалите ребенка за общительность</a:t>
            </a:r>
            <a:r>
              <a:rPr lang="ru-RU" sz="2400" b="1"/>
              <a:t>, радуйтесь вслух его новым школьным знакомствам.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>
                <a:solidFill>
                  <a:srgbClr val="C00000"/>
                </a:solidFill>
              </a:rPr>
              <a:t>Учите его новым играм</a:t>
            </a:r>
            <a:r>
              <a:rPr lang="ru-RU" sz="2400" b="1"/>
              <a:t>, чтобы он мог показать их друзьям.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>
                <a:solidFill>
                  <a:srgbClr val="C00000"/>
                </a:solidFill>
              </a:rPr>
              <a:t>Не стоит </a:t>
            </a:r>
            <a:r>
              <a:rPr lang="ru-RU" sz="2400" b="1"/>
              <a:t>«подкупать» внимание школьных товарищей вашего ребенка дорогими игрушками и одеждой. Так ваш ребенок не научится быть нужным другим сам по себе. Ваш сын или дочь может столкнуться с завистью и неодобрением одноклассников.</a:t>
            </a:r>
          </a:p>
          <a:p>
            <a:pPr marL="285750" indent="-285750"/>
            <a:r>
              <a:rPr lang="ru-RU" sz="2400" b="1"/>
              <a:t> </a:t>
            </a:r>
            <a:endParaRPr lang="ru-RU" sz="2400" b="1" i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1460</Words>
  <Application>Microsoft Office PowerPoint</Application>
  <PresentationFormat>Произвольный</PresentationFormat>
  <Paragraphs>189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1_Тема Office</vt:lpstr>
      <vt:lpstr>  «Психолого- педагогическая помощь  родителям первоклассников»  </vt:lpstr>
      <vt:lpstr> </vt:lpstr>
      <vt:lpstr>При всех изменениях, произошедших в жизни ребёнка в связи с началом обучения в школе, родителям не стоит забывать:  </vt:lpstr>
      <vt:lpstr>   ЗАКОН ТРЕХ «А»:  АДАПТАЦИЯ, АВТОРИТЕТ, АКТИВНОСТЬ </vt:lpstr>
      <vt:lpstr>АДАПТАЦИЯ РЕБЕНКА К ОБУЧЕНИЮ В ШКОЛЕ    Советы родителям </vt:lpstr>
      <vt:lpstr> Совет второй: поддержите в ребенке его стремление стать школьником, развивайте и поощряйте желание учиться.  </vt:lpstr>
      <vt:lpstr> Совет третий: помогите ребенку войти в новый режим жизни. </vt:lpstr>
      <vt:lpstr> Совет четвертый: умейте сохранять спокойствие по отношению к школьным заботам и трудностям ребенка. </vt:lpstr>
      <vt:lpstr>  Совет пятый: помогите ребенку установить отношения со сверстниками  и чувствовать себя уверенно. </vt:lpstr>
      <vt:lpstr>ЗАКОН ВТОРОГО «А»: АВТОРИТЕТ  АВТОРИТЕТ РОДИТЕЛЕЙ </vt:lpstr>
      <vt:lpstr>АВТОРИТЕТ УЧИТЕЛЯ Ваше положительное отношение к школе и учителям упростит ребенку период адаптации </vt:lpstr>
      <vt:lpstr>   ЗАКОН ТРЕТЬЕГО «А»: АКТИВНОСТЬ   АКТИВНОЕ СОТРУДНИЧЕСТВО СЕМЬИ И ШКОЛЫ  Четыре основных ошибки, которые могут быть допущены родителями: </vt:lpstr>
      <vt:lpstr>Ошибка вторая: эпизодический характер контактов </vt:lpstr>
      <vt:lpstr>Ошибка третья: разделение «сфер влияния»</vt:lpstr>
      <vt:lpstr>  Ошибка четвертая: система «руководящих указаний» как основа взаимодействия, тотальный контроль, неоправданное вмешательство в деятельность школы со стороны семьи </vt:lpstr>
      <vt:lpstr>   Чтобы ваш ребенок был уверенным в себе, имел адекватную самооценку, был смелым, инициативным, будьте внимательны к своей речи: проанализируйте, есть ли у вас негативные установки и удалите их из своего общения с ребенком.    </vt:lpstr>
      <vt:lpstr>НЕГАТИВНЫЕ РОДИТЕЛЬСКИЕ УСТАНОВКИ </vt:lpstr>
      <vt:lpstr>НЕГАТИВНЫЕ РОДИТЕЛЬСКИЕ УСТАНОВКИ </vt:lpstr>
      <vt:lpstr>     ПОМНИТЕ: Ребенок относится к себе так, как относятся к нему взрослые.  Негативные установки способны программировать поведение ребенка на годы вперед. Слова, сказанные родителями, часто впопыхах, не задумываясь, превращаются в директивы (команды к действию, поведению, мыслям)  и определяют дальнейшее развитие ребенка.  Найдите в своем арсенале слова любви и восхищения, адресованные вашему ребенку.        Вот ТРИДЦАТЬ способов сказать ребенку «Я тебя люблю».   </vt:lpstr>
      <vt:lpstr>  Рекомендации нейро-психофизиологов для родителей будущих первоклассников - мальчиков и девочек  </vt:lpstr>
      <vt:lpstr> Способствуйте повышению самооценки ребенка, чаще хвалите его, но так, чтобы он знал за что.  </vt:lpstr>
      <vt:lpstr> Уважаемые родители! Желаем вам и вашим первоклассникам  успехов во всем! Будьте счастливы! </vt:lpstr>
      <vt:lpstr>Общение с ребенком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привет</cp:lastModifiedBy>
  <cp:revision>184</cp:revision>
  <dcterms:created xsi:type="dcterms:W3CDTF">2014-08-03T05:24:18Z</dcterms:created>
  <dcterms:modified xsi:type="dcterms:W3CDTF">2020-10-20T09:19:44Z</dcterms:modified>
</cp:coreProperties>
</file>