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3"/>
  </p:notesMasterIdLst>
  <p:sldIdLst>
    <p:sldId id="256" r:id="rId18"/>
    <p:sldId id="257" r:id="rId19"/>
    <p:sldId id="258" r:id="rId20"/>
    <p:sldId id="259" r:id="rId21"/>
    <p:sldId id="267" r:id="rId22"/>
    <p:sldId id="260" r:id="rId23"/>
    <p:sldId id="268" r:id="rId24"/>
    <p:sldId id="261" r:id="rId25"/>
    <p:sldId id="262" r:id="rId26"/>
    <p:sldId id="263" r:id="rId27"/>
    <p:sldId id="264" r:id="rId28"/>
    <p:sldId id="269" r:id="rId29"/>
    <p:sldId id="270" r:id="rId30"/>
    <p:sldId id="271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2DAEF-6366-489D-9206-22EF24D68519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9549-9F83-43FA-A328-4066DB44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B4359-0AEF-4FCA-887C-E88B00D191E8}" type="slidenum">
              <a:rPr lang="en-GB" altLang="ru-RU"/>
              <a:pPr/>
              <a:t>2</a:t>
            </a:fld>
            <a:endParaRPr lang="en-GB" altLang="ru-R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324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5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16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82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73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6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134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118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4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30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36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05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62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65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685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12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5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40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49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1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03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5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25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902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96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9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85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366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5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743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8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78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319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8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48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025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995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781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54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262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7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7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86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31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540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906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05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29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981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090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52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68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61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67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801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50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810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978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460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796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03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72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25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03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580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14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853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288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486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505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80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8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01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3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74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009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637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299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778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624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28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280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67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56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2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018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22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05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600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199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513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8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0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1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2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88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2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8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00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39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7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23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35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3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71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8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9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05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1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3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0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8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95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73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76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4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42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04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73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6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43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31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50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03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4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35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89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7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21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19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19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91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06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28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3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3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06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3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0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84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3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6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22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8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705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05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4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26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8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22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98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6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0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54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13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7F234-693A-45A2-B04A-37B68D78B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2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BE668-CB56-4B99-BACC-179AD93F8E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7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F35D-D71C-470B-B87C-8955B75FDE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4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2A6D-9DED-41BB-9D63-6A128A6D8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82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6026-0AB9-49DF-8745-876B2E0C0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36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F663-CDA4-489E-AA79-61508A3092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9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CE90-94F1-4142-A5C1-390DD227B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21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AFCA-C4C7-407B-B5D8-A88FD8697C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98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26-AFB3-44EE-95FA-0EDEAF57F1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6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CBC83-EDB4-4410-A905-0CF54CD549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990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1ED5-8766-4035-AE62-ADDD250F88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C90D-CC4F-4F3E-A4F9-9AA60FFFF51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6ECF-C681-4CC1-9033-E41D9962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8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3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7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2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0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9D8E4-4751-4526-8CB6-602B9F05053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5904656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Рекомендации для родителей по проблеме наихудших форм детского труда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3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avon.kz/cache/post/cache/normal/media/img/gallery/source/3355/1437106028_691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238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kostanaytany.kz/wp-content/uploads/2015/07/bala-enb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39" y="-21226"/>
            <a:ext cx="9463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ru-RU" alt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Сами дети не знают ни о вреде, наносимом работой в таких условиях, ни о том, как можно себя защитить от вредных факторов. Дети думают только о том, что зарабатывают себе на хлеб и помогают родителям. При этом, даже получая телесные повреждения во время работы.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796461"/>
      </p:ext>
    </p:extLst>
  </p:cSld>
  <p:clrMapOvr>
    <a:masterClrMapping/>
  </p:clrMapOvr>
  <p:transition spd="slow" advTm="2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Республика присоединилась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Конвенции МОТ "О минимальном возрасте для приема на работу«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"О запрещении и немедленных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мерах по искоренению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наихудших форм детского труда".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126865"/>
      </p:ext>
    </p:extLst>
  </p:cSld>
  <p:clrMapOvr>
    <a:masterClrMapping/>
  </p:clrMapOvr>
  <p:transition spd="slow" advTm="23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8572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marL="6350" indent="22225" algn="ctr" eaLnBrk="1" hangingPunct="1">
              <a:buFontTx/>
              <a:buNone/>
              <a:defRPr/>
            </a:pPr>
            <a:r>
              <a:rPr lang="ru-RU" alt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Эти международные документы направлены на недопущение детского труда и, в первую очередь, искоренение его наихудших форм.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103286"/>
      </p:ext>
    </p:extLst>
  </p:cSld>
  <p:clrMapOvr>
    <a:masterClrMapping/>
  </p:clrMapOvr>
  <p:transition spd="slow" advTm="1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35975" cy="5229225"/>
          </a:xfrm>
        </p:spPr>
        <p:txBody>
          <a:bodyPr/>
          <a:lstStyle/>
          <a:p>
            <a:pPr marL="6350" indent="22225" eaLnBrk="1" hangingPunct="1"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buFontTx/>
              <a:buNone/>
              <a:defRPr/>
            </a:pPr>
            <a:endParaRPr lang="ru-RU" altLang="ru-RU" sz="28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50" indent="22225" eaLnBrk="1" hangingPunct="1">
              <a:buFontTx/>
              <a:buNone/>
              <a:defRPr/>
            </a:pPr>
            <a:r>
              <a:rPr lang="ru-RU" altLang="ru-RU" sz="2800" b="1" i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Законодательством Республики Казахстан установлены ограничения детского труда и предусматривается уголовная и административная ответственность за вовлечение детей к наихудшим формам детского труда.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083896"/>
      </p:ext>
    </p:extLst>
  </p:cSld>
  <p:clrMapOvr>
    <a:masterClrMapping/>
  </p:clrMapOvr>
  <p:transition spd="slow" advTm="20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5257800"/>
          </a:xfrm>
        </p:spPr>
        <p:txBody>
          <a:bodyPr/>
          <a:lstStyle/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Действующее законодательство Республики Казахстан содержит запрет на следующие формы детского труда: принудительный труд, торговля детьми, вовлечение несовершеннолетних в занятие проституцией и иную противоправную деятельность.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008972"/>
      </p:ext>
    </p:extLst>
  </p:cSld>
  <p:clrMapOvr>
    <a:masterClrMapping/>
  </p:clrMapOvr>
  <p:transition spd="slow" advTm="21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pPr marL="6350" indent="22225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Трудовой кодекс РК  определяет опасными такие условия труда,  при которых воздействие определенных производственных или неустранимых природных факторов приводит в случае несоблюдения правил охраны труда к травме, профессиональному заболеванию, внезапному ухудшению здоровья или отравлению работника, в результате которых наступают временная или стойкая утрата трудоспособности, профессиональное заболевание либо смерть (пп.56 п.1 ст.1).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425230"/>
      </p:ext>
    </p:extLst>
  </p:cSld>
  <p:clrMapOvr>
    <a:masterClrMapping/>
  </p:clrMapOvr>
  <p:transition spd="slow" advTm="26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91512" cy="6669088"/>
          </a:xfrm>
        </p:spPr>
        <p:txBody>
          <a:bodyPr/>
          <a:lstStyle/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smtClean="0"/>
          </a:p>
          <a:p>
            <a:pPr marL="6350" indent="22225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входит в понятие наихудших форм детского труда следующие виды работ: выполнение детьми и подростками работ, которые не влияют на их здоровье и развитие, а также не препятствуют получению образования. Это, к примеру, помощь ребенка родителям по дому или в семейном деле, зарабатывание карманных денег после школы или во время школьных каникул способами и методами, которые не нанесут вред физическому или психическому здоровью, не связанными с противоправными действиями.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145821"/>
      </p:ext>
    </p:extLst>
  </p:cSld>
  <p:clrMapOvr>
    <a:masterClrMapping/>
  </p:clrMapOvr>
  <p:transition spd="slow" advTm="28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marL="6350" indent="22225" algn="ctr" eaLnBrk="1" hangingPunct="1">
              <a:buFontTx/>
              <a:buNone/>
              <a:defRPr/>
            </a:pPr>
            <a:r>
              <a:rPr lang="ru-RU" altLang="ru-RU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Полное обеспечение доступа к бесплатному и обязательному образованию является важным элементом борьбы с детским трудом.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97300"/>
      </p:ext>
    </p:extLst>
  </p:cSld>
  <p:clrMapOvr>
    <a:masterClrMapping/>
  </p:clrMapOvr>
  <p:transition spd="slow" advTm="11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>
              <a:buClr>
                <a:srgbClr val="C83000"/>
              </a:buClr>
              <a:buFont typeface="Arial" charset="0"/>
              <a:buNone/>
            </a:pPr>
            <a:r>
              <a:rPr lang="en-GB" altLang="ru-RU" sz="4800" b="1" dirty="0" err="1">
                <a:solidFill>
                  <a:schemeClr val="tx1"/>
                </a:solidFill>
                <a:latin typeface="Arial" charset="0"/>
              </a:rPr>
              <a:t>Что</a:t>
            </a:r>
            <a:r>
              <a:rPr lang="en-GB" altLang="ru-RU" sz="4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4800" b="1" dirty="0" err="1">
                <a:solidFill>
                  <a:schemeClr val="tx1"/>
                </a:solidFill>
                <a:latin typeface="Arial" charset="0"/>
              </a:rPr>
              <a:t>такое</a:t>
            </a:r>
            <a:r>
              <a:rPr lang="en-GB" altLang="ru-RU" sz="4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4800" b="1" dirty="0" err="1">
                <a:solidFill>
                  <a:schemeClr val="tx1"/>
                </a:solidFill>
                <a:latin typeface="Arial" charset="0"/>
              </a:rPr>
              <a:t>детский</a:t>
            </a:r>
            <a:r>
              <a:rPr lang="en-GB" altLang="ru-RU" sz="4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4800" b="1" dirty="0" err="1">
                <a:solidFill>
                  <a:schemeClr val="tx1"/>
                </a:solidFill>
                <a:latin typeface="Arial" charset="0"/>
              </a:rPr>
              <a:t>труд</a:t>
            </a:r>
            <a:r>
              <a:rPr lang="en-GB" altLang="ru-RU" sz="4800" b="1" dirty="0">
                <a:solidFill>
                  <a:schemeClr val="tx1"/>
                </a:solidFill>
                <a:latin typeface="Arial" charset="0"/>
              </a:rPr>
              <a:t>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87900" y="1676400"/>
            <a:ext cx="3827463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Arial" charset="0"/>
              <a:buChar char="•"/>
            </a:pP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Труд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детей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приносящий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доход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, в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возрасте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до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14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лет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даже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легкий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до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12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лет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FFCC00"/>
              </a:buClr>
              <a:buSzPct val="120000"/>
              <a:buFont typeface="Arial" charset="0"/>
              <a:buNone/>
            </a:pPr>
            <a:endParaRPr lang="en-GB" altLang="ru-RU" sz="8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Arial" charset="0"/>
              <a:buChar char="•"/>
            </a:pP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Вредная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и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опасная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для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ребенка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работа</a:t>
            </a:r>
            <a:endParaRPr lang="en-GB" altLang="ru-RU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Arial" charset="0"/>
              <a:buNone/>
            </a:pPr>
            <a:endParaRPr lang="en-GB" altLang="ru-RU" sz="12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Arial" charset="0"/>
              <a:buChar char="•"/>
            </a:pP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Деятельность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препятствующая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образованию</a:t>
            </a:r>
            <a:endParaRPr lang="en-GB" altLang="ru-RU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Arial" charset="0"/>
              <a:buNone/>
            </a:pPr>
            <a:endParaRPr lang="en-GB" altLang="ru-RU" sz="12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Arial" charset="0"/>
              <a:buChar char="•"/>
            </a:pP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Деятельность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запрещенная</a:t>
            </a:r>
            <a:r>
              <a:rPr lang="en-GB" alt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Arial" charset="0"/>
              </a:rPr>
              <a:t>законодательством</a:t>
            </a:r>
            <a:endParaRPr lang="en-GB" altLang="ru-RU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120000"/>
            </a:pPr>
            <a:endParaRPr lang="en-GB" altLang="ru-RU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120000"/>
            </a:pPr>
            <a:endParaRPr lang="en-GB" altLang="ru-RU" sz="2800" dirty="0">
              <a:solidFill>
                <a:schemeClr val="tx1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47813" y="23495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57400"/>
            <a:ext cx="40338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24838" y="6180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8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3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pPr marL="0" indent="12700" algn="ctr" eaLnBrk="1" hangingPunct="1">
              <a:buFontTx/>
              <a:buNone/>
              <a:defRPr/>
            </a:pPr>
            <a:r>
              <a:rPr lang="ru-RU" altLang="ru-RU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Правительство РК поддерживает все начинания в области борьбы с этим негативным явлением и проводит масштабную политику искоренения эксплуатации детского труда и условий, благоприятствующих его росту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075000"/>
      </p:ext>
    </p:extLst>
  </p:cSld>
  <p:clrMapOvr>
    <a:masterClrMapping/>
  </p:clrMapOvr>
  <p:transition spd="slow" advTm="15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smtClean="0"/>
          </a:p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smtClean="0"/>
          </a:p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smtClean="0"/>
          </a:p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smtClean="0"/>
          </a:p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smtClean="0"/>
          </a:p>
          <a:p>
            <a:pPr marL="0" indent="127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Казахстан ратифицировал Конвенцию МОТ № 182 о запрещении и немедленных мерах по искоренению наихудших форм детского труда в 2003 году, тем самым взяв на себя обязательства по разработке и внедрению стратегии и действий по борьбе с наихудшими формами детского труда в стране.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83764"/>
      </p:ext>
    </p:extLst>
  </p:cSld>
  <p:clrMapOvr>
    <a:masterClrMapping/>
  </p:clrMapOvr>
  <p:transition spd="slow" advTm="20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12700" algn="ctr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2700" algn="ctr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2700" algn="ctr" eaLnBrk="1" hangingPunct="1">
              <a:buFontTx/>
              <a:buNone/>
              <a:defRPr/>
            </a:pPr>
            <a:endParaRPr lang="ru-RU" altLang="ru-RU" sz="24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2700" algn="ctr" eaLnBrk="1" hangingPunct="1">
              <a:buFontTx/>
              <a:buNone/>
              <a:defRPr/>
            </a:pPr>
            <a:r>
              <a:rPr lang="ru-RU" altLang="ru-RU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республике активно внедряется Программа по наихудшим формам детского труда в Казахстане при поддержке Министерства труда и социальной защиты РК и других ключевых социальных партнеров (министерств и ведомств, местных исполнительных органов, профсоюзов, организаций работодателей, неправительственных организаций, школ, колледжей и лицеев, органов здравоохранения и других).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14665"/>
      </p:ext>
    </p:extLst>
  </p:cSld>
  <p:clrMapOvr>
    <a:masterClrMapping/>
  </p:clrMapOvr>
  <p:transition spd="slow" advTm="22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indent="12700" algn="ctr"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успешной борьбы с явлением под названием «детский труд», необходимо, в первую очередь, изменить отношение самого общества к этой проблеме</a:t>
            </a:r>
            <a:r>
              <a:rPr lang="ru-RU" altLang="ru-RU" dirty="0" smtClean="0">
                <a:solidFill>
                  <a:srgbClr val="CC0099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391185"/>
      </p:ext>
    </p:extLst>
  </p:cSld>
  <p:clrMapOvr>
    <a:masterClrMapping/>
  </p:clrMapOvr>
  <p:transition spd="slow" advTm="11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Общество должно признать существование такой проблемы, как использование детского труда.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396553"/>
      </p:ext>
    </p:extLst>
  </p:cSld>
  <p:clrMapOvr>
    <a:masterClrMapping/>
  </p:clrMapOvr>
  <p:transition spd="slow" advTm="10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2700" algn="ctr"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 проблема касается наших детей, а значит и каждого из нас, взрослых. Сегодня, в период бурного развития и интеграции нашей страны в мировое сообщество, эти слова актуальны как никогда, и в наших силах изменить ситуацию к лучшему.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471177"/>
      </p:ext>
    </p:extLst>
  </p:cSld>
  <p:clrMapOvr>
    <a:masterClrMapping/>
  </p:clrMapOvr>
  <p:transition spd="slow" advTm="18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786" y="404665"/>
            <a:ext cx="7817654" cy="1753344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Детский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труд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серьезная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проблема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</a:p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которой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нельзя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пренебрегать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2658" y="2619549"/>
            <a:ext cx="6621710" cy="6096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Потому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он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подвергает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риску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57564" y="2140629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3528" y="3445173"/>
            <a:ext cx="1878260" cy="12192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9933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Здоровье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01788" y="3933056"/>
            <a:ext cx="2010172" cy="9144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9933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Права детей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66680" y="3597573"/>
            <a:ext cx="2065759" cy="10668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9933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Будущее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211960" y="3861048"/>
            <a:ext cx="2160240" cy="104616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Clr>
                <a:srgbClr val="FF9933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Образование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372200" y="3013125"/>
            <a:ext cx="576064" cy="432048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270174" y="3064173"/>
            <a:ext cx="5681" cy="868883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819201" y="3064173"/>
            <a:ext cx="307975" cy="3810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004048" y="2924944"/>
            <a:ext cx="5681" cy="868883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ООН и Международная организация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32 Конвенции о правах ребёнка гарантирует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«защиту от экономической эксплуатации и от выполнения любой работы, которая может представлять опасность для его здоровья или служить препятствием в получении им образования, либо наносить ущерб его здоровью и физическому, умственному, духовному, моральному и социальному развитию»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altLang="ru-RU" smtClean="0"/>
          </a:p>
          <a:p>
            <a:pPr marL="0" indent="0" eaLnBrk="1" hangingPunct="1">
              <a:buFontTx/>
              <a:buNone/>
              <a:defRPr/>
            </a:pPr>
            <a:endParaRPr lang="ru-RU" altLang="ru-RU" smtClean="0"/>
          </a:p>
          <a:p>
            <a:pPr marL="0" indent="0" eaLnBrk="1" hangingPunct="1">
              <a:buFontTx/>
              <a:buNone/>
              <a:defRPr/>
            </a:pPr>
            <a:endParaRPr lang="ru-RU" altLang="ru-RU" smtClean="0"/>
          </a:p>
          <a:p>
            <a:pPr marL="0" indent="0" eaLnBrk="1" hangingPunct="1">
              <a:buFontTx/>
              <a:buNone/>
              <a:defRPr/>
            </a:pPr>
            <a:endParaRPr lang="ru-RU" altLang="ru-RU" smtClean="0"/>
          </a:p>
          <a:p>
            <a:pPr marL="0" indent="0" eaLnBrk="1" hangingPunct="1">
              <a:buFontTx/>
              <a:buNone/>
              <a:defRPr/>
            </a:pPr>
            <a:endParaRPr lang="ru-RU" altLang="ru-RU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странах с переходной экономикой, в Центральной и Восточной Европе и СНГ - 2,4 миллиона работающих детей.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266017"/>
      </p:ext>
    </p:extLst>
  </p:cSld>
  <p:clrMapOvr>
    <a:masterClrMapping/>
  </p:clrMapOvr>
  <p:transition spd="slow" advTm="11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детский 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176"/>
          </a:xfrm>
          <a:prstGeom prst="rect">
            <a:avLst/>
          </a:prstGeom>
          <a:noFill/>
        </p:spPr>
      </p:pic>
      <p:pic>
        <p:nvPicPr>
          <p:cNvPr id="5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24336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становятся объектом манипулирования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эксплуатации при недостаточном 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юридическом и административном контроле 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отсутствии соответствующих 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законодательных актов или их 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реального исполнения.</a:t>
            </a:r>
            <a:br>
              <a:rPr lang="ru-RU" altLang="ru-RU" sz="2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800" b="1" i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4581525"/>
            <a:ext cx="7283450" cy="15446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altLang="ru-RU" sz="16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756015"/>
      </p:ext>
    </p:extLst>
  </p:cSld>
  <p:clrMapOvr>
    <a:masterClrMapping/>
  </p:clrMapOvr>
  <p:transition spd="slow" advTm="21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990725"/>
            <a:ext cx="4716016" cy="4873752"/>
          </a:xfrm>
        </p:spPr>
        <p:txBody>
          <a:bodyPr/>
          <a:lstStyle/>
          <a:p>
            <a:pPr algn="ctr"/>
            <a:r>
              <a:rPr lang="ru-RU" dirty="0"/>
              <a:t>Согласно </a:t>
            </a:r>
            <a:r>
              <a:rPr lang="ru-RU" b="1" dirty="0"/>
              <a:t>Конвенции о правах ребенка</a:t>
            </a:r>
            <a:r>
              <a:rPr lang="ru-RU" dirty="0"/>
              <a:t>, ратифицированной </a:t>
            </a:r>
            <a:r>
              <a:rPr lang="ru-RU" b="1" dirty="0"/>
              <a:t>154 странами</a:t>
            </a:r>
            <a:r>
              <a:rPr lang="ru-RU" dirty="0"/>
              <a:t>, эксплуатация </a:t>
            </a:r>
            <a:r>
              <a:rPr lang="ru-RU" b="1" dirty="0"/>
              <a:t>детского труда запрещена.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unlib.ru/cimg/2014/101601/5227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011"/>
            <a:ext cx="4246916" cy="56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 правах ребенка в Республике 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i="1" dirty="0"/>
              <a:t>каждый </a:t>
            </a:r>
            <a:r>
              <a:rPr lang="ru-RU" i="1" dirty="0" smtClean="0"/>
              <a:t>ребенок имеет </a:t>
            </a:r>
            <a:r>
              <a:rPr lang="ru-RU" i="1" dirty="0"/>
              <a:t>право на свободу труда, свободный выбор рода деятельности </a:t>
            </a:r>
            <a:r>
              <a:rPr lang="ru-RU" i="1" dirty="0" smtClean="0"/>
              <a:t>и профессии</a:t>
            </a:r>
            <a:r>
              <a:rPr lang="ru-RU" i="1" dirty="0"/>
              <a:t>. Дети, достигшие 14 лет, имеют право, по </a:t>
            </a:r>
            <a:r>
              <a:rPr lang="ru-RU" i="1" dirty="0" smtClean="0"/>
              <a:t>разрешению родителей</a:t>
            </a:r>
            <a:r>
              <a:rPr lang="ru-RU" i="1" dirty="0"/>
              <a:t>, в свободное от учебы время работать. Для работников в </a:t>
            </a:r>
            <a:r>
              <a:rPr lang="ru-RU" i="1" dirty="0" smtClean="0"/>
              <a:t>возрасте с </a:t>
            </a:r>
            <a:r>
              <a:rPr lang="ru-RU" i="1" dirty="0"/>
              <a:t>четырнадцати до шестнадцати лет установлена </a:t>
            </a:r>
            <a:r>
              <a:rPr lang="ru-RU" i="1" dirty="0" smtClean="0"/>
              <a:t>продолжительность рабочего </a:t>
            </a:r>
            <a:r>
              <a:rPr lang="ru-RU" i="1" dirty="0"/>
              <a:t>времени не более 24 часов в неделю, для работников в возрасте </a:t>
            </a:r>
            <a:r>
              <a:rPr lang="ru-RU" i="1" dirty="0" smtClean="0"/>
              <a:t>от шестнадцати </a:t>
            </a:r>
            <a:r>
              <a:rPr lang="ru-RU" i="1" dirty="0"/>
              <a:t>до восемнадцати -не более 36 часов в </a:t>
            </a:r>
            <a:r>
              <a:rPr lang="ru-RU" i="1" dirty="0" smtClean="0"/>
              <a:t>неделю»</a:t>
            </a:r>
            <a:endParaRPr lang="ru-RU" i="1" dirty="0"/>
          </a:p>
          <a:p>
            <a:pPr algn="ctr"/>
            <a:endParaRPr lang="ru-RU" i="1" dirty="0"/>
          </a:p>
        </p:txBody>
      </p:sp>
      <p:pic>
        <p:nvPicPr>
          <p:cNvPr id="4" name="Picture 2" descr="http://xn-----7kcabdfr3csdtdch5b8nwb.xn--p1ai/wp-content/uploads/2015/10/vertush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7375"/>
            <a:ext cx="6619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7.4|3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742</Words>
  <Application>Microsoft Office PowerPoint</Application>
  <PresentationFormat>Экран (4:3)</PresentationFormat>
  <Paragraphs>83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Рекомендации для родителей по проблеме наихудших форм детского труда </vt:lpstr>
      <vt:lpstr>Презентация PowerPoint</vt:lpstr>
      <vt:lpstr>Презентация PowerPoint</vt:lpstr>
      <vt:lpstr>ООН и Международная организация труда</vt:lpstr>
      <vt:lpstr>Презентация PowerPoint</vt:lpstr>
      <vt:lpstr>Презентация PowerPoint</vt:lpstr>
      <vt:lpstr>   Дети становятся объектом манипулирования  и эксплуатации при недостаточном  юридическом и административном контроле  и отсутствии соответствующих  законодательных актов или их  реального исполнения. </vt:lpstr>
      <vt:lpstr>Презентация PowerPoint</vt:lpstr>
      <vt:lpstr>О правах ребенка в Республике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Дулат</dc:creator>
  <cp:lastModifiedBy>Дулат</cp:lastModifiedBy>
  <cp:revision>5</cp:revision>
  <dcterms:created xsi:type="dcterms:W3CDTF">2020-06-08T15:13:59Z</dcterms:created>
  <dcterms:modified xsi:type="dcterms:W3CDTF">2020-06-08T16:13:18Z</dcterms:modified>
</cp:coreProperties>
</file>